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p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41"/>
  </p:notesMasterIdLst>
  <p:handoutMasterIdLst>
    <p:handoutMasterId r:id="rId42"/>
  </p:handoutMasterIdLst>
  <p:sldIdLst>
    <p:sldId id="288" r:id="rId5"/>
    <p:sldId id="291" r:id="rId6"/>
    <p:sldId id="292" r:id="rId7"/>
    <p:sldId id="293" r:id="rId8"/>
    <p:sldId id="294" r:id="rId9"/>
    <p:sldId id="295" r:id="rId10"/>
    <p:sldId id="296" r:id="rId11"/>
    <p:sldId id="297" r:id="rId12"/>
    <p:sldId id="298" r:id="rId13"/>
    <p:sldId id="299" r:id="rId14"/>
    <p:sldId id="300" r:id="rId15"/>
    <p:sldId id="290" r:id="rId16"/>
    <p:sldId id="303" r:id="rId17"/>
    <p:sldId id="301" r:id="rId18"/>
    <p:sldId id="305" r:id="rId19"/>
    <p:sldId id="306" r:id="rId20"/>
    <p:sldId id="308" r:id="rId21"/>
    <p:sldId id="307" r:id="rId22"/>
    <p:sldId id="310" r:id="rId23"/>
    <p:sldId id="311" r:id="rId24"/>
    <p:sldId id="312" r:id="rId25"/>
    <p:sldId id="309" r:id="rId26"/>
    <p:sldId id="313" r:id="rId27"/>
    <p:sldId id="314" r:id="rId28"/>
    <p:sldId id="315" r:id="rId29"/>
    <p:sldId id="317" r:id="rId30"/>
    <p:sldId id="319" r:id="rId31"/>
    <p:sldId id="316" r:id="rId32"/>
    <p:sldId id="321" r:id="rId33"/>
    <p:sldId id="320" r:id="rId34"/>
    <p:sldId id="318" r:id="rId35"/>
    <p:sldId id="322" r:id="rId36"/>
    <p:sldId id="323" r:id="rId37"/>
    <p:sldId id="260" r:id="rId38"/>
    <p:sldId id="289" r:id="rId39"/>
    <p:sldId id="28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E77"/>
    <a:srgbClr val="342F31"/>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43" autoAdjust="0"/>
  </p:normalViewPr>
  <p:slideViewPr>
    <p:cSldViewPr snapToGrid="0">
      <p:cViewPr varScale="1">
        <p:scale>
          <a:sx n="80" d="100"/>
          <a:sy n="80" d="100"/>
        </p:scale>
        <p:origin x="329" y="43"/>
      </p:cViewPr>
      <p:guideLst/>
    </p:cSldViewPr>
  </p:slideViewPr>
  <p:notesTextViewPr>
    <p:cViewPr>
      <p:scale>
        <a:sx n="1" d="1"/>
        <a:sy n="1" d="1"/>
      </p:scale>
      <p:origin x="0" y="0"/>
    </p:cViewPr>
  </p:notesTextViewPr>
  <p:notesViewPr>
    <p:cSldViewPr snapToGrid="0">
      <p:cViewPr varScale="1">
        <p:scale>
          <a:sx n="91" d="100"/>
          <a:sy n="91" d="100"/>
        </p:scale>
        <p:origin x="27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4C99F-D11B-43AB-B427-A54B5612B762}"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TW" altLang="en-US"/>
        </a:p>
      </dgm:t>
    </dgm:pt>
    <dgm:pt modelId="{7A1F66F1-4D1E-46F3-BBB5-D2BEF23F706E}">
      <dgm:prSet phldrT="[文字]" custT="1"/>
      <dgm:spPr/>
      <dgm:t>
        <a:bodyPr/>
        <a:lstStyle/>
        <a:p>
          <a:pPr algn="ctr"/>
          <a:r>
            <a:rPr lang="zh-TW" altLang="en-US" sz="2000" dirty="0">
              <a:latin typeface="微軟正黑體" panose="020B0604030504040204" pitchFamily="34" charset="-120"/>
              <a:ea typeface="微軟正黑體" panose="020B0604030504040204" pitchFamily="34" charset="-120"/>
            </a:rPr>
            <a:t>遭</a:t>
          </a:r>
          <a:r>
            <a:rPr lang="en-US" altLang="en-US" sz="2000" dirty="0">
              <a:latin typeface="微軟正黑體" panose="020B0604030504040204" pitchFamily="34" charset="-120"/>
              <a:ea typeface="微軟正黑體" panose="020B0604030504040204" pitchFamily="34" charset="-120"/>
            </a:rPr>
            <a:t>APT</a:t>
          </a:r>
          <a:r>
            <a:rPr lang="zh-TW" altLang="en-US" sz="2000" dirty="0">
              <a:latin typeface="微軟正黑體" panose="020B0604030504040204" pitchFamily="34" charset="-120"/>
              <a:ea typeface="微軟正黑體" panose="020B0604030504040204" pitchFamily="34" charset="-120"/>
            </a:rPr>
            <a:t>攻擊鎖定的目標往往有特別含義，通常具有高度經濟利益或是競爭優勢的組織</a:t>
          </a:r>
        </a:p>
      </dgm:t>
    </dgm:pt>
    <dgm:pt modelId="{4BFE0416-D196-4725-B6B6-00812A9D4DBD}" type="parTrans" cxnId="{E38E1BEF-5E31-49A4-9E0B-4C89C1E901C8}">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B48DB871-CD54-476F-BAAE-FD3627D0E29F}" type="sibTrans" cxnId="{E38E1BEF-5E31-49A4-9E0B-4C89C1E901C8}">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223C3C20-DA90-43CD-BC7E-32A53ADBFBAF}">
      <dgm:prSet phldrT="[文字]" custT="1"/>
      <dgm:spPr/>
      <dgm:t>
        <a:bodyPr/>
        <a:lstStyle/>
        <a:p>
          <a:pPr algn="ctr"/>
          <a:r>
            <a:rPr lang="zh-TW" altLang="en-US" sz="2000" dirty="0">
              <a:latin typeface="微軟正黑體" panose="020B0604030504040204" pitchFamily="34" charset="-120"/>
              <a:ea typeface="微軟正黑體" panose="020B0604030504040204" pitchFamily="34" charset="-120"/>
            </a:rPr>
            <a:t>開始透過各種公開管道或是</a:t>
          </a:r>
          <a:r>
            <a:rPr lang="zh-TW" altLang="en-US" sz="2000">
              <a:latin typeface="微軟正黑體" panose="020B0604030504040204" pitchFamily="34" charset="-120"/>
              <a:ea typeface="微軟正黑體" panose="020B0604030504040204" pitchFamily="34" charset="-120"/>
            </a:rPr>
            <a:t>地下管道進行資料收集</a:t>
          </a:r>
          <a:endParaRPr lang="zh-TW" altLang="en-US" sz="2000" dirty="0">
            <a:latin typeface="微軟正黑體" panose="020B0604030504040204" pitchFamily="34" charset="-120"/>
            <a:ea typeface="微軟正黑體" panose="020B0604030504040204" pitchFamily="34" charset="-120"/>
          </a:endParaRPr>
        </a:p>
      </dgm:t>
    </dgm:pt>
    <dgm:pt modelId="{A64A5958-348D-43D6-BDCF-36B859E74B97}" type="parTrans" cxnId="{F25D0521-C0BD-4781-BEAC-9155A6ED7E11}">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D8DA4CCE-F0A1-4213-85EE-7522FFB2DDDA}" type="sibTrans" cxnId="{F25D0521-C0BD-4781-BEAC-9155A6ED7E11}">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94DCDC3C-F1FC-4801-AB2A-EC19E6463B7B}">
      <dgm:prSet phldrT="[文字]" custT="1"/>
      <dgm:spPr/>
      <dgm:t>
        <a:bodyPr/>
        <a:lstStyle/>
        <a:p>
          <a:pPr algn="ctr"/>
          <a:r>
            <a:rPr lang="zh-TW" altLang="en-US" sz="2000" dirty="0">
              <a:latin typeface="微軟正黑體" panose="020B0604030504040204" pitchFamily="34" charset="-120"/>
              <a:ea typeface="微軟正黑體" panose="020B0604030504040204" pitchFamily="34" charset="-120"/>
            </a:rPr>
            <a:t>攻擊不一定由正面而來，各個間接面向逐漸嘗試長期滲透。</a:t>
          </a:r>
          <a:r>
            <a:rPr lang="en-US" altLang="en-US"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電子郵件、</a:t>
          </a:r>
          <a:r>
            <a:rPr lang="en-US" altLang="en-US"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對外服務主機系統、資訊產品。</a:t>
          </a:r>
        </a:p>
      </dgm:t>
    </dgm:pt>
    <dgm:pt modelId="{274FE870-8E87-4D7E-A5DA-9A2175E9D6F4}" type="parTrans" cxnId="{FD561AE1-74E2-4C53-9E40-6206B5887475}">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519F8F5B-0FA0-4A09-ACD8-9AB5C6C9F2F2}" type="sibTrans" cxnId="{FD561AE1-74E2-4C53-9E40-6206B5887475}">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21DC1F46-7553-44B1-A404-CA59C066D093}">
      <dgm:prSet phldrT="[文字]" custT="1"/>
      <dgm:spPr/>
      <dgm:t>
        <a:bodyPr/>
        <a:lstStyle/>
        <a:p>
          <a:pPr algn="ctr"/>
          <a:r>
            <a:rPr lang="zh-TW" altLang="en-US" sz="2000" dirty="0">
              <a:latin typeface="微軟正黑體" panose="020B0604030504040204" pitchFamily="34" charset="-120"/>
              <a:ea typeface="微軟正黑體" panose="020B0604030504040204" pitchFamily="34" charset="-120"/>
            </a:rPr>
            <a:t>不同的特定目標有不同的經濟利益或是競爭優勢也會有不同的攻擊收集機敏資料、影響組織運作、癱瘓系統服務。</a:t>
          </a:r>
        </a:p>
      </dgm:t>
    </dgm:pt>
    <dgm:pt modelId="{52C04576-FB7D-47C9-9FE9-8772E2E4AB98}" type="parTrans" cxnId="{BDC48E38-A5F4-451A-A593-537FB818051C}">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5A8A5F14-7A9E-4DEC-8EE3-264FA4971332}" type="sibTrans" cxnId="{BDC48E38-A5F4-451A-A593-537FB818051C}">
      <dgm:prSet/>
      <dgm:spPr/>
      <dgm:t>
        <a:bodyPr/>
        <a:lstStyle/>
        <a:p>
          <a:pPr algn="ctr"/>
          <a:endParaRPr lang="zh-TW" altLang="en-US" sz="1600">
            <a:latin typeface="微軟正黑體" panose="020B0604030504040204" pitchFamily="34" charset="-120"/>
            <a:ea typeface="微軟正黑體" panose="020B0604030504040204" pitchFamily="34" charset="-120"/>
          </a:endParaRPr>
        </a:p>
      </dgm:t>
    </dgm:pt>
    <dgm:pt modelId="{B183235D-AEF7-4E90-84D5-9E62E4B79CB7}" type="pres">
      <dgm:prSet presAssocID="{44E4C99F-D11B-43AB-B427-A54B5612B762}" presName="Name0" presStyleCnt="0">
        <dgm:presLayoutVars>
          <dgm:dir/>
          <dgm:animLvl val="lvl"/>
          <dgm:resizeHandles val="exact"/>
        </dgm:presLayoutVars>
      </dgm:prSet>
      <dgm:spPr/>
    </dgm:pt>
    <dgm:pt modelId="{04A88576-75A9-4A63-A6CA-BCB164AC06FB}" type="pres">
      <dgm:prSet presAssocID="{21DC1F46-7553-44B1-A404-CA59C066D093}" presName="boxAndChildren" presStyleCnt="0"/>
      <dgm:spPr/>
    </dgm:pt>
    <dgm:pt modelId="{CFA5B736-EEC7-4EA0-B338-981868AD659D}" type="pres">
      <dgm:prSet presAssocID="{21DC1F46-7553-44B1-A404-CA59C066D093}" presName="parentTextBox" presStyleLbl="node1" presStyleIdx="0" presStyleCnt="4"/>
      <dgm:spPr/>
    </dgm:pt>
    <dgm:pt modelId="{04CB9BBB-241B-453D-9E56-76B2313038E9}" type="pres">
      <dgm:prSet presAssocID="{519F8F5B-0FA0-4A09-ACD8-9AB5C6C9F2F2}" presName="sp" presStyleCnt="0"/>
      <dgm:spPr/>
    </dgm:pt>
    <dgm:pt modelId="{60C98A3D-4F3A-4640-BFFA-D732B6F7334F}" type="pres">
      <dgm:prSet presAssocID="{94DCDC3C-F1FC-4801-AB2A-EC19E6463B7B}" presName="arrowAndChildren" presStyleCnt="0"/>
      <dgm:spPr/>
    </dgm:pt>
    <dgm:pt modelId="{852BC0D2-8F7B-4A35-8C0F-45F1F20FC770}" type="pres">
      <dgm:prSet presAssocID="{94DCDC3C-F1FC-4801-AB2A-EC19E6463B7B}" presName="parentTextArrow" presStyleLbl="node1" presStyleIdx="1" presStyleCnt="4"/>
      <dgm:spPr/>
    </dgm:pt>
    <dgm:pt modelId="{55F0EC9B-E296-4CBD-8B4A-92677ECC9BA1}" type="pres">
      <dgm:prSet presAssocID="{D8DA4CCE-F0A1-4213-85EE-7522FFB2DDDA}" presName="sp" presStyleCnt="0"/>
      <dgm:spPr/>
    </dgm:pt>
    <dgm:pt modelId="{B03FCFD3-C27E-43D2-9739-1CD7107C742A}" type="pres">
      <dgm:prSet presAssocID="{223C3C20-DA90-43CD-BC7E-32A53ADBFBAF}" presName="arrowAndChildren" presStyleCnt="0"/>
      <dgm:spPr/>
    </dgm:pt>
    <dgm:pt modelId="{1B415A3C-96B2-4BE2-BFCA-34D7904EEFE7}" type="pres">
      <dgm:prSet presAssocID="{223C3C20-DA90-43CD-BC7E-32A53ADBFBAF}" presName="parentTextArrow" presStyleLbl="node1" presStyleIdx="2" presStyleCnt="4"/>
      <dgm:spPr/>
    </dgm:pt>
    <dgm:pt modelId="{C3615528-4FDB-4C13-9565-5AC4B67835B9}" type="pres">
      <dgm:prSet presAssocID="{B48DB871-CD54-476F-BAAE-FD3627D0E29F}" presName="sp" presStyleCnt="0"/>
      <dgm:spPr/>
    </dgm:pt>
    <dgm:pt modelId="{8E3AEA50-74F6-48A2-9B7E-76C0BB72A718}" type="pres">
      <dgm:prSet presAssocID="{7A1F66F1-4D1E-46F3-BBB5-D2BEF23F706E}" presName="arrowAndChildren" presStyleCnt="0"/>
      <dgm:spPr/>
    </dgm:pt>
    <dgm:pt modelId="{F64C0043-B531-426B-8DFD-4286053D5656}" type="pres">
      <dgm:prSet presAssocID="{7A1F66F1-4D1E-46F3-BBB5-D2BEF23F706E}" presName="parentTextArrow" presStyleLbl="node1" presStyleIdx="3" presStyleCnt="4"/>
      <dgm:spPr/>
    </dgm:pt>
  </dgm:ptLst>
  <dgm:cxnLst>
    <dgm:cxn modelId="{F25D0521-C0BD-4781-BEAC-9155A6ED7E11}" srcId="{44E4C99F-D11B-43AB-B427-A54B5612B762}" destId="{223C3C20-DA90-43CD-BC7E-32A53ADBFBAF}" srcOrd="1" destOrd="0" parTransId="{A64A5958-348D-43D6-BDCF-36B859E74B97}" sibTransId="{D8DA4CCE-F0A1-4213-85EE-7522FFB2DDDA}"/>
    <dgm:cxn modelId="{BDC48E38-A5F4-451A-A593-537FB818051C}" srcId="{44E4C99F-D11B-43AB-B427-A54B5612B762}" destId="{21DC1F46-7553-44B1-A404-CA59C066D093}" srcOrd="3" destOrd="0" parTransId="{52C04576-FB7D-47C9-9FE9-8772E2E4AB98}" sibTransId="{5A8A5F14-7A9E-4DEC-8EE3-264FA4971332}"/>
    <dgm:cxn modelId="{C1AA503E-B0A5-4C07-8EAE-21B59C29B943}" type="presOf" srcId="{223C3C20-DA90-43CD-BC7E-32A53ADBFBAF}" destId="{1B415A3C-96B2-4BE2-BFCA-34D7904EEFE7}" srcOrd="0" destOrd="0" presId="urn:microsoft.com/office/officeart/2005/8/layout/process4"/>
    <dgm:cxn modelId="{9D31797A-4283-4A4E-9475-54C3E246AAD9}" type="presOf" srcId="{21DC1F46-7553-44B1-A404-CA59C066D093}" destId="{CFA5B736-EEC7-4EA0-B338-981868AD659D}" srcOrd="0" destOrd="0" presId="urn:microsoft.com/office/officeart/2005/8/layout/process4"/>
    <dgm:cxn modelId="{C28279AA-4F44-4F0B-9436-FBEA51081E03}" type="presOf" srcId="{94DCDC3C-F1FC-4801-AB2A-EC19E6463B7B}" destId="{852BC0D2-8F7B-4A35-8C0F-45F1F20FC770}" srcOrd="0" destOrd="0" presId="urn:microsoft.com/office/officeart/2005/8/layout/process4"/>
    <dgm:cxn modelId="{67809AD4-A281-4AD1-A2D9-7BC47B1EE8AA}" type="presOf" srcId="{44E4C99F-D11B-43AB-B427-A54B5612B762}" destId="{B183235D-AEF7-4E90-84D5-9E62E4B79CB7}" srcOrd="0" destOrd="0" presId="urn:microsoft.com/office/officeart/2005/8/layout/process4"/>
    <dgm:cxn modelId="{31B3AFD5-B4D1-4455-BC93-0EF51116F6C7}" type="presOf" srcId="{7A1F66F1-4D1E-46F3-BBB5-D2BEF23F706E}" destId="{F64C0043-B531-426B-8DFD-4286053D5656}" srcOrd="0" destOrd="0" presId="urn:microsoft.com/office/officeart/2005/8/layout/process4"/>
    <dgm:cxn modelId="{FD561AE1-74E2-4C53-9E40-6206B5887475}" srcId="{44E4C99F-D11B-43AB-B427-A54B5612B762}" destId="{94DCDC3C-F1FC-4801-AB2A-EC19E6463B7B}" srcOrd="2" destOrd="0" parTransId="{274FE870-8E87-4D7E-A5DA-9A2175E9D6F4}" sibTransId="{519F8F5B-0FA0-4A09-ACD8-9AB5C6C9F2F2}"/>
    <dgm:cxn modelId="{E38E1BEF-5E31-49A4-9E0B-4C89C1E901C8}" srcId="{44E4C99F-D11B-43AB-B427-A54B5612B762}" destId="{7A1F66F1-4D1E-46F3-BBB5-D2BEF23F706E}" srcOrd="0" destOrd="0" parTransId="{4BFE0416-D196-4725-B6B6-00812A9D4DBD}" sibTransId="{B48DB871-CD54-476F-BAAE-FD3627D0E29F}"/>
    <dgm:cxn modelId="{7935F737-FD2D-4B5C-884F-5302BA841C85}" type="presParOf" srcId="{B183235D-AEF7-4E90-84D5-9E62E4B79CB7}" destId="{04A88576-75A9-4A63-A6CA-BCB164AC06FB}" srcOrd="0" destOrd="0" presId="urn:microsoft.com/office/officeart/2005/8/layout/process4"/>
    <dgm:cxn modelId="{C372694A-B82A-4246-BC64-6034A1F3EC6B}" type="presParOf" srcId="{04A88576-75A9-4A63-A6CA-BCB164AC06FB}" destId="{CFA5B736-EEC7-4EA0-B338-981868AD659D}" srcOrd="0" destOrd="0" presId="urn:microsoft.com/office/officeart/2005/8/layout/process4"/>
    <dgm:cxn modelId="{205A1B79-5B5E-4DCB-9EF8-FD33B98339DC}" type="presParOf" srcId="{B183235D-AEF7-4E90-84D5-9E62E4B79CB7}" destId="{04CB9BBB-241B-453D-9E56-76B2313038E9}" srcOrd="1" destOrd="0" presId="urn:microsoft.com/office/officeart/2005/8/layout/process4"/>
    <dgm:cxn modelId="{223CF47F-649C-4348-9927-64D161E88FD7}" type="presParOf" srcId="{B183235D-AEF7-4E90-84D5-9E62E4B79CB7}" destId="{60C98A3D-4F3A-4640-BFFA-D732B6F7334F}" srcOrd="2" destOrd="0" presId="urn:microsoft.com/office/officeart/2005/8/layout/process4"/>
    <dgm:cxn modelId="{ADEE7476-7529-4869-88A7-AF22B512E581}" type="presParOf" srcId="{60C98A3D-4F3A-4640-BFFA-D732B6F7334F}" destId="{852BC0D2-8F7B-4A35-8C0F-45F1F20FC770}" srcOrd="0" destOrd="0" presId="urn:microsoft.com/office/officeart/2005/8/layout/process4"/>
    <dgm:cxn modelId="{7FE5D938-4A3B-4B1F-BF2D-2055779A80D9}" type="presParOf" srcId="{B183235D-AEF7-4E90-84D5-9E62E4B79CB7}" destId="{55F0EC9B-E296-4CBD-8B4A-92677ECC9BA1}" srcOrd="3" destOrd="0" presId="urn:microsoft.com/office/officeart/2005/8/layout/process4"/>
    <dgm:cxn modelId="{3FCEDBBB-AB61-40AA-BD99-15A390614E8D}" type="presParOf" srcId="{B183235D-AEF7-4E90-84D5-9E62E4B79CB7}" destId="{B03FCFD3-C27E-43D2-9739-1CD7107C742A}" srcOrd="4" destOrd="0" presId="urn:microsoft.com/office/officeart/2005/8/layout/process4"/>
    <dgm:cxn modelId="{51DE8A41-B8D9-40A4-9688-FA4AD2CBB91B}" type="presParOf" srcId="{B03FCFD3-C27E-43D2-9739-1CD7107C742A}" destId="{1B415A3C-96B2-4BE2-BFCA-34D7904EEFE7}" srcOrd="0" destOrd="0" presId="urn:microsoft.com/office/officeart/2005/8/layout/process4"/>
    <dgm:cxn modelId="{A53EFB6C-D666-4052-AA4D-7EA63BE3456C}" type="presParOf" srcId="{B183235D-AEF7-4E90-84D5-9E62E4B79CB7}" destId="{C3615528-4FDB-4C13-9565-5AC4B67835B9}" srcOrd="5" destOrd="0" presId="urn:microsoft.com/office/officeart/2005/8/layout/process4"/>
    <dgm:cxn modelId="{CDD4BE40-B683-4041-BFB8-E74B65F36869}" type="presParOf" srcId="{B183235D-AEF7-4E90-84D5-9E62E4B79CB7}" destId="{8E3AEA50-74F6-48A2-9B7E-76C0BB72A718}" srcOrd="6" destOrd="0" presId="urn:microsoft.com/office/officeart/2005/8/layout/process4"/>
    <dgm:cxn modelId="{BA2C91E0-6F58-4FC2-ADD2-788083313EDF}" type="presParOf" srcId="{8E3AEA50-74F6-48A2-9B7E-76C0BB72A718}" destId="{F64C0043-B531-426B-8DFD-4286053D565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FDE40B-4C2E-4CFF-9401-929DEFA50EAC}" type="doc">
      <dgm:prSet loTypeId="urn:microsoft.com/office/officeart/2005/8/layout/process2" loCatId="process" qsTypeId="urn:microsoft.com/office/officeart/2005/8/quickstyle/simple1" qsCatId="simple" csTypeId="urn:microsoft.com/office/officeart/2005/8/colors/colorful1" csCatId="colorful" phldr="1"/>
      <dgm:spPr/>
    </dgm:pt>
    <dgm:pt modelId="{6EE6CF46-30C7-445A-83E0-BE4322D04259}">
      <dgm:prSet phldrT="[文字]"/>
      <dgm:spPr/>
      <dgm:t>
        <a:bodyPr/>
        <a:lstStyle/>
        <a:p>
          <a:r>
            <a:rPr lang="zh-TW" altLang="en-US" dirty="0">
              <a:latin typeface="微軟正黑體" panose="020B0604030504040204" pitchFamily="34" charset="-120"/>
              <a:ea typeface="微軟正黑體" panose="020B0604030504040204" pitchFamily="34" charset="-120"/>
            </a:rPr>
            <a:t>鎖定目標</a:t>
          </a:r>
        </a:p>
      </dgm:t>
    </dgm:pt>
    <dgm:pt modelId="{A717197C-54C4-4F1B-99A6-988CBB86A152}" type="parTrans" cxnId="{5644544F-B606-4C2A-9E55-122B53C8DE2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5AB12C3-5D7D-47C3-AE8F-D16A3F558CD9}" type="sibTrans" cxnId="{5644544F-B606-4C2A-9E55-122B53C8DE2B}">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575A819-D86C-4D12-8A72-2A839FD5F637}">
      <dgm:prSet phldrT="[文字]"/>
      <dgm:spPr/>
      <dgm:t>
        <a:bodyPr/>
        <a:lstStyle/>
        <a:p>
          <a:r>
            <a:rPr lang="zh-TW" altLang="en-US" dirty="0">
              <a:latin typeface="微軟正黑體" panose="020B0604030504040204" pitchFamily="34" charset="-120"/>
              <a:ea typeface="微軟正黑體" panose="020B0604030504040204" pitchFamily="34" charset="-120"/>
            </a:rPr>
            <a:t>蒐集資訊</a:t>
          </a:r>
        </a:p>
      </dgm:t>
    </dgm:pt>
    <dgm:pt modelId="{71CBFC6F-0055-4D0D-AD1B-A30EFB5867D3}" type="parTrans" cxnId="{C110E2B8-85F0-4B72-B594-03797F2B4AB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51C38D8D-3878-4FAC-B3C2-93397FD40C9F}" type="sibTrans" cxnId="{C110E2B8-85F0-4B72-B594-03797F2B4AB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F1240E9-B35A-414A-8E20-03616B2AD524}">
      <dgm:prSet phldrT="[文字]"/>
      <dgm:spPr/>
      <dgm:t>
        <a:bodyPr/>
        <a:lstStyle/>
        <a:p>
          <a:r>
            <a:rPr lang="zh-TW" altLang="en-US" dirty="0">
              <a:latin typeface="微軟正黑體" panose="020B0604030504040204" pitchFamily="34" charset="-120"/>
              <a:ea typeface="微軟正黑體" panose="020B0604030504040204" pitchFamily="34" charset="-120"/>
            </a:rPr>
            <a:t>滲透目標</a:t>
          </a:r>
        </a:p>
      </dgm:t>
    </dgm:pt>
    <dgm:pt modelId="{B8EA0031-9FCB-423B-B460-CD40C7545DD5}" type="parTrans" cxnId="{36517BA2-FE21-4E40-A763-5A5EEB3272E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A0A519E-C21D-43B1-81BF-79A4F5CD4F55}" type="sibTrans" cxnId="{36517BA2-FE21-4E40-A763-5A5EEB3272E8}">
      <dgm:prSet/>
      <dgm:spPr/>
      <dgm:t>
        <a:bodyPr/>
        <a:lstStyle/>
        <a:p>
          <a:endParaRPr lang="zh-TW" altLang="en-US">
            <a:latin typeface="微軟正黑體" panose="020B0604030504040204" pitchFamily="34" charset="-120"/>
            <a:ea typeface="微軟正黑體" panose="020B0604030504040204" pitchFamily="34" charset="-120"/>
          </a:endParaRPr>
        </a:p>
      </dgm:t>
    </dgm:pt>
    <dgm:pt modelId="{CAF639EE-CB3E-4D7C-9A8A-514BE8D47A45}">
      <dgm:prSet phldrT="[文字]"/>
      <dgm:spPr/>
      <dgm:t>
        <a:bodyPr/>
        <a:lstStyle/>
        <a:p>
          <a:r>
            <a:rPr lang="zh-TW" altLang="en-US" dirty="0">
              <a:latin typeface="微軟正黑體" panose="020B0604030504040204" pitchFamily="34" charset="-120"/>
              <a:ea typeface="微軟正黑體" panose="020B0604030504040204" pitchFamily="34" charset="-120"/>
            </a:rPr>
            <a:t>發動攻擊</a:t>
          </a:r>
        </a:p>
      </dgm:t>
    </dgm:pt>
    <dgm:pt modelId="{5F3182C2-ED23-43AD-B8B8-744A4065C674}" type="parTrans" cxnId="{615AAA1B-3317-4A8A-91C4-2121836959E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CC69765-C5C7-487F-B3D3-BFD413519D29}" type="sibTrans" cxnId="{615AAA1B-3317-4A8A-91C4-2121836959EA}">
      <dgm:prSet/>
      <dgm:spPr/>
      <dgm:t>
        <a:bodyPr/>
        <a:lstStyle/>
        <a:p>
          <a:endParaRPr lang="zh-TW" altLang="en-US">
            <a:latin typeface="微軟正黑體" panose="020B0604030504040204" pitchFamily="34" charset="-120"/>
            <a:ea typeface="微軟正黑體" panose="020B0604030504040204" pitchFamily="34" charset="-120"/>
          </a:endParaRPr>
        </a:p>
      </dgm:t>
    </dgm:pt>
    <dgm:pt modelId="{23B799BE-A8E7-4B5C-A591-F96612C68730}" type="pres">
      <dgm:prSet presAssocID="{91FDE40B-4C2E-4CFF-9401-929DEFA50EAC}" presName="linearFlow" presStyleCnt="0">
        <dgm:presLayoutVars>
          <dgm:resizeHandles val="exact"/>
        </dgm:presLayoutVars>
      </dgm:prSet>
      <dgm:spPr/>
    </dgm:pt>
    <dgm:pt modelId="{D5010DF7-59A1-413A-A3B3-85FD481D38E8}" type="pres">
      <dgm:prSet presAssocID="{6EE6CF46-30C7-445A-83E0-BE4322D04259}" presName="node" presStyleLbl="node1" presStyleIdx="0" presStyleCnt="4">
        <dgm:presLayoutVars>
          <dgm:bulletEnabled val="1"/>
        </dgm:presLayoutVars>
      </dgm:prSet>
      <dgm:spPr/>
    </dgm:pt>
    <dgm:pt modelId="{210F64DB-B0BC-4BE7-B28A-13E517F8F25F}" type="pres">
      <dgm:prSet presAssocID="{E5AB12C3-5D7D-47C3-AE8F-D16A3F558CD9}" presName="sibTrans" presStyleLbl="sibTrans2D1" presStyleIdx="0" presStyleCnt="3"/>
      <dgm:spPr/>
    </dgm:pt>
    <dgm:pt modelId="{6A8D941B-D51F-4CB6-B7B9-5F446579BDA6}" type="pres">
      <dgm:prSet presAssocID="{E5AB12C3-5D7D-47C3-AE8F-D16A3F558CD9}" presName="connectorText" presStyleLbl="sibTrans2D1" presStyleIdx="0" presStyleCnt="3"/>
      <dgm:spPr/>
    </dgm:pt>
    <dgm:pt modelId="{DF1E4114-9F50-40EC-86DF-D3D34584F844}" type="pres">
      <dgm:prSet presAssocID="{3575A819-D86C-4D12-8A72-2A839FD5F637}" presName="node" presStyleLbl="node1" presStyleIdx="1" presStyleCnt="4">
        <dgm:presLayoutVars>
          <dgm:bulletEnabled val="1"/>
        </dgm:presLayoutVars>
      </dgm:prSet>
      <dgm:spPr/>
    </dgm:pt>
    <dgm:pt modelId="{41E9151D-14B4-4C95-B94F-25A7818B5965}" type="pres">
      <dgm:prSet presAssocID="{51C38D8D-3878-4FAC-B3C2-93397FD40C9F}" presName="sibTrans" presStyleLbl="sibTrans2D1" presStyleIdx="1" presStyleCnt="3"/>
      <dgm:spPr/>
    </dgm:pt>
    <dgm:pt modelId="{552DC959-5C43-4633-B515-50EB5807ABDC}" type="pres">
      <dgm:prSet presAssocID="{51C38D8D-3878-4FAC-B3C2-93397FD40C9F}" presName="connectorText" presStyleLbl="sibTrans2D1" presStyleIdx="1" presStyleCnt="3"/>
      <dgm:spPr/>
    </dgm:pt>
    <dgm:pt modelId="{545F5297-7D29-4E20-96B8-23A0AA67A003}" type="pres">
      <dgm:prSet presAssocID="{9F1240E9-B35A-414A-8E20-03616B2AD524}" presName="node" presStyleLbl="node1" presStyleIdx="2" presStyleCnt="4">
        <dgm:presLayoutVars>
          <dgm:bulletEnabled val="1"/>
        </dgm:presLayoutVars>
      </dgm:prSet>
      <dgm:spPr/>
    </dgm:pt>
    <dgm:pt modelId="{49682E44-C8FC-4C19-ABB3-90EEFF8D92EE}" type="pres">
      <dgm:prSet presAssocID="{4A0A519E-C21D-43B1-81BF-79A4F5CD4F55}" presName="sibTrans" presStyleLbl="sibTrans2D1" presStyleIdx="2" presStyleCnt="3"/>
      <dgm:spPr/>
    </dgm:pt>
    <dgm:pt modelId="{C5D5BD1E-D8B0-4381-A080-11FC7797C38E}" type="pres">
      <dgm:prSet presAssocID="{4A0A519E-C21D-43B1-81BF-79A4F5CD4F55}" presName="connectorText" presStyleLbl="sibTrans2D1" presStyleIdx="2" presStyleCnt="3"/>
      <dgm:spPr/>
    </dgm:pt>
    <dgm:pt modelId="{7B348FE0-7E7F-41D4-AE19-219C71D7C479}" type="pres">
      <dgm:prSet presAssocID="{CAF639EE-CB3E-4D7C-9A8A-514BE8D47A45}" presName="node" presStyleLbl="node1" presStyleIdx="3" presStyleCnt="4">
        <dgm:presLayoutVars>
          <dgm:bulletEnabled val="1"/>
        </dgm:presLayoutVars>
      </dgm:prSet>
      <dgm:spPr/>
    </dgm:pt>
  </dgm:ptLst>
  <dgm:cxnLst>
    <dgm:cxn modelId="{615AAA1B-3317-4A8A-91C4-2121836959EA}" srcId="{91FDE40B-4C2E-4CFF-9401-929DEFA50EAC}" destId="{CAF639EE-CB3E-4D7C-9A8A-514BE8D47A45}" srcOrd="3" destOrd="0" parTransId="{5F3182C2-ED23-43AD-B8B8-744A4065C674}" sibTransId="{9CC69765-C5C7-487F-B3D3-BFD413519D29}"/>
    <dgm:cxn modelId="{CCE11E29-3636-45D1-A46D-8DE5A9CC4B1C}" type="presOf" srcId="{91FDE40B-4C2E-4CFF-9401-929DEFA50EAC}" destId="{23B799BE-A8E7-4B5C-A591-F96612C68730}" srcOrd="0" destOrd="0" presId="urn:microsoft.com/office/officeart/2005/8/layout/process2"/>
    <dgm:cxn modelId="{1B0F9135-7C7A-4483-8E5C-FE8602EEDCA4}" type="presOf" srcId="{4A0A519E-C21D-43B1-81BF-79A4F5CD4F55}" destId="{C5D5BD1E-D8B0-4381-A080-11FC7797C38E}" srcOrd="1" destOrd="0" presId="urn:microsoft.com/office/officeart/2005/8/layout/process2"/>
    <dgm:cxn modelId="{3DD4E943-D66A-47A2-8374-8700BF7FB915}" type="presOf" srcId="{51C38D8D-3878-4FAC-B3C2-93397FD40C9F}" destId="{552DC959-5C43-4633-B515-50EB5807ABDC}" srcOrd="1" destOrd="0" presId="urn:microsoft.com/office/officeart/2005/8/layout/process2"/>
    <dgm:cxn modelId="{EF342C4E-6C6D-464E-86AA-995C0266002A}" type="presOf" srcId="{4A0A519E-C21D-43B1-81BF-79A4F5CD4F55}" destId="{49682E44-C8FC-4C19-ABB3-90EEFF8D92EE}" srcOrd="0" destOrd="0" presId="urn:microsoft.com/office/officeart/2005/8/layout/process2"/>
    <dgm:cxn modelId="{5644544F-B606-4C2A-9E55-122B53C8DE2B}" srcId="{91FDE40B-4C2E-4CFF-9401-929DEFA50EAC}" destId="{6EE6CF46-30C7-445A-83E0-BE4322D04259}" srcOrd="0" destOrd="0" parTransId="{A717197C-54C4-4F1B-99A6-988CBB86A152}" sibTransId="{E5AB12C3-5D7D-47C3-AE8F-D16A3F558CD9}"/>
    <dgm:cxn modelId="{FAA35152-FDCC-4816-9996-4B9AF4DA2CD0}" type="presOf" srcId="{3575A819-D86C-4D12-8A72-2A839FD5F637}" destId="{DF1E4114-9F50-40EC-86DF-D3D34584F844}" srcOrd="0" destOrd="0" presId="urn:microsoft.com/office/officeart/2005/8/layout/process2"/>
    <dgm:cxn modelId="{D1C97C72-9C0D-4EDA-8B7F-39D5CAC2B9E3}" type="presOf" srcId="{E5AB12C3-5D7D-47C3-AE8F-D16A3F558CD9}" destId="{6A8D941B-D51F-4CB6-B7B9-5F446579BDA6}" srcOrd="1" destOrd="0" presId="urn:microsoft.com/office/officeart/2005/8/layout/process2"/>
    <dgm:cxn modelId="{CA310A85-EA10-4978-BB17-5F70151872F0}" type="presOf" srcId="{9F1240E9-B35A-414A-8E20-03616B2AD524}" destId="{545F5297-7D29-4E20-96B8-23A0AA67A003}" srcOrd="0" destOrd="0" presId="urn:microsoft.com/office/officeart/2005/8/layout/process2"/>
    <dgm:cxn modelId="{A2B46E9D-7A02-4EA8-B11E-DB55F5DEB99E}" type="presOf" srcId="{E5AB12C3-5D7D-47C3-AE8F-D16A3F558CD9}" destId="{210F64DB-B0BC-4BE7-B28A-13E517F8F25F}" srcOrd="0" destOrd="0" presId="urn:microsoft.com/office/officeart/2005/8/layout/process2"/>
    <dgm:cxn modelId="{36517BA2-FE21-4E40-A763-5A5EEB3272E8}" srcId="{91FDE40B-4C2E-4CFF-9401-929DEFA50EAC}" destId="{9F1240E9-B35A-414A-8E20-03616B2AD524}" srcOrd="2" destOrd="0" parTransId="{B8EA0031-9FCB-423B-B460-CD40C7545DD5}" sibTransId="{4A0A519E-C21D-43B1-81BF-79A4F5CD4F55}"/>
    <dgm:cxn modelId="{C110E2B8-85F0-4B72-B594-03797F2B4AB3}" srcId="{91FDE40B-4C2E-4CFF-9401-929DEFA50EAC}" destId="{3575A819-D86C-4D12-8A72-2A839FD5F637}" srcOrd="1" destOrd="0" parTransId="{71CBFC6F-0055-4D0D-AD1B-A30EFB5867D3}" sibTransId="{51C38D8D-3878-4FAC-B3C2-93397FD40C9F}"/>
    <dgm:cxn modelId="{AFF9B8BF-03A7-41A8-9827-73CB08DFFE71}" type="presOf" srcId="{6EE6CF46-30C7-445A-83E0-BE4322D04259}" destId="{D5010DF7-59A1-413A-A3B3-85FD481D38E8}" srcOrd="0" destOrd="0" presId="urn:microsoft.com/office/officeart/2005/8/layout/process2"/>
    <dgm:cxn modelId="{5C5BF4C0-6A1D-4DC7-974E-534D0D266439}" type="presOf" srcId="{51C38D8D-3878-4FAC-B3C2-93397FD40C9F}" destId="{41E9151D-14B4-4C95-B94F-25A7818B5965}" srcOrd="0" destOrd="0" presId="urn:microsoft.com/office/officeart/2005/8/layout/process2"/>
    <dgm:cxn modelId="{5A3FEED6-2F5D-4BFA-9640-68AE5B7294EA}" type="presOf" srcId="{CAF639EE-CB3E-4D7C-9A8A-514BE8D47A45}" destId="{7B348FE0-7E7F-41D4-AE19-219C71D7C479}" srcOrd="0" destOrd="0" presId="urn:microsoft.com/office/officeart/2005/8/layout/process2"/>
    <dgm:cxn modelId="{461DD340-0CC3-4FDC-9FD0-7CAA12CD7C64}" type="presParOf" srcId="{23B799BE-A8E7-4B5C-A591-F96612C68730}" destId="{D5010DF7-59A1-413A-A3B3-85FD481D38E8}" srcOrd="0" destOrd="0" presId="urn:microsoft.com/office/officeart/2005/8/layout/process2"/>
    <dgm:cxn modelId="{5B282776-736A-48D0-A3D8-B5EC62D8D986}" type="presParOf" srcId="{23B799BE-A8E7-4B5C-A591-F96612C68730}" destId="{210F64DB-B0BC-4BE7-B28A-13E517F8F25F}" srcOrd="1" destOrd="0" presId="urn:microsoft.com/office/officeart/2005/8/layout/process2"/>
    <dgm:cxn modelId="{64FC3AC9-78DA-433C-B954-ACDA5B338184}" type="presParOf" srcId="{210F64DB-B0BC-4BE7-B28A-13E517F8F25F}" destId="{6A8D941B-D51F-4CB6-B7B9-5F446579BDA6}" srcOrd="0" destOrd="0" presId="urn:microsoft.com/office/officeart/2005/8/layout/process2"/>
    <dgm:cxn modelId="{A5C97C9A-2E50-4B5A-BA1B-1662A8C2944C}" type="presParOf" srcId="{23B799BE-A8E7-4B5C-A591-F96612C68730}" destId="{DF1E4114-9F50-40EC-86DF-D3D34584F844}" srcOrd="2" destOrd="0" presId="urn:microsoft.com/office/officeart/2005/8/layout/process2"/>
    <dgm:cxn modelId="{C0156194-949F-41EC-9FB5-6392349233B4}" type="presParOf" srcId="{23B799BE-A8E7-4B5C-A591-F96612C68730}" destId="{41E9151D-14B4-4C95-B94F-25A7818B5965}" srcOrd="3" destOrd="0" presId="urn:microsoft.com/office/officeart/2005/8/layout/process2"/>
    <dgm:cxn modelId="{8E8326BB-BB3B-43EF-A1B7-67684D2433D7}" type="presParOf" srcId="{41E9151D-14B4-4C95-B94F-25A7818B5965}" destId="{552DC959-5C43-4633-B515-50EB5807ABDC}" srcOrd="0" destOrd="0" presId="urn:microsoft.com/office/officeart/2005/8/layout/process2"/>
    <dgm:cxn modelId="{A74A1E0D-D7B6-44CF-B846-18758DA2AD8A}" type="presParOf" srcId="{23B799BE-A8E7-4B5C-A591-F96612C68730}" destId="{545F5297-7D29-4E20-96B8-23A0AA67A003}" srcOrd="4" destOrd="0" presId="urn:microsoft.com/office/officeart/2005/8/layout/process2"/>
    <dgm:cxn modelId="{F0BEC813-39D9-44E5-8130-DCFBD9C18A74}" type="presParOf" srcId="{23B799BE-A8E7-4B5C-A591-F96612C68730}" destId="{49682E44-C8FC-4C19-ABB3-90EEFF8D92EE}" srcOrd="5" destOrd="0" presId="urn:microsoft.com/office/officeart/2005/8/layout/process2"/>
    <dgm:cxn modelId="{62F14FCC-CBC5-4D92-8D67-2482D726E495}" type="presParOf" srcId="{49682E44-C8FC-4C19-ABB3-90EEFF8D92EE}" destId="{C5D5BD1E-D8B0-4381-A080-11FC7797C38E}" srcOrd="0" destOrd="0" presId="urn:microsoft.com/office/officeart/2005/8/layout/process2"/>
    <dgm:cxn modelId="{F653D97F-3950-4C43-ABDC-6AD0D6A7BF7E}" type="presParOf" srcId="{23B799BE-A8E7-4B5C-A591-F96612C68730}" destId="{7B348FE0-7E7F-41D4-AE19-219C71D7C479}"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5B736-EEC7-4EA0-B338-981868AD659D}">
      <dsp:nvSpPr>
        <dsp:cNvPr id="0" name=""/>
        <dsp:cNvSpPr/>
      </dsp:nvSpPr>
      <dsp:spPr>
        <a:xfrm>
          <a:off x="0" y="3850726"/>
          <a:ext cx="6979085" cy="84244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微軟正黑體" panose="020B0604030504040204" pitchFamily="34" charset="-120"/>
              <a:ea typeface="微軟正黑體" panose="020B0604030504040204" pitchFamily="34" charset="-120"/>
            </a:rPr>
            <a:t>不同的特定目標有不同的經濟利益或是競爭優勢也會有不同的攻擊收集機敏資料、影響組織運作、癱瘓系統服務。</a:t>
          </a:r>
        </a:p>
      </dsp:txBody>
      <dsp:txXfrm>
        <a:off x="0" y="3850726"/>
        <a:ext cx="6979085" cy="842444"/>
      </dsp:txXfrm>
    </dsp:sp>
    <dsp:sp modelId="{852BC0D2-8F7B-4A35-8C0F-45F1F20FC770}">
      <dsp:nvSpPr>
        <dsp:cNvPr id="0" name=""/>
        <dsp:cNvSpPr/>
      </dsp:nvSpPr>
      <dsp:spPr>
        <a:xfrm rot="10800000">
          <a:off x="0" y="2567682"/>
          <a:ext cx="6979085" cy="1295680"/>
        </a:xfrm>
        <a:prstGeom prst="upArrowCallou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微軟正黑體" panose="020B0604030504040204" pitchFamily="34" charset="-120"/>
              <a:ea typeface="微軟正黑體" panose="020B0604030504040204" pitchFamily="34" charset="-120"/>
            </a:rPr>
            <a:t>攻擊不一定由正面而來，各個間接面向逐漸嘗試長期滲透。</a:t>
          </a:r>
          <a:r>
            <a:rPr lang="en-US" altLang="en-US" sz="2000" kern="1200" dirty="0">
              <a:latin typeface="微軟正黑體" panose="020B0604030504040204" pitchFamily="34" charset="-120"/>
              <a:ea typeface="微軟正黑體" panose="020B0604030504040204" pitchFamily="34" charset="-120"/>
            </a:rPr>
            <a:t> </a:t>
          </a:r>
          <a:r>
            <a:rPr lang="zh-TW" altLang="en-US" sz="2000" kern="1200" dirty="0">
              <a:latin typeface="微軟正黑體" panose="020B0604030504040204" pitchFamily="34" charset="-120"/>
              <a:ea typeface="微軟正黑體" panose="020B0604030504040204" pitchFamily="34" charset="-120"/>
            </a:rPr>
            <a:t>電子郵件、</a:t>
          </a:r>
          <a:r>
            <a:rPr lang="en-US" altLang="en-US" sz="2000" kern="1200" dirty="0">
              <a:latin typeface="微軟正黑體" panose="020B0604030504040204" pitchFamily="34" charset="-120"/>
              <a:ea typeface="微軟正黑體" panose="020B0604030504040204" pitchFamily="34" charset="-120"/>
            </a:rPr>
            <a:t> </a:t>
          </a:r>
          <a:r>
            <a:rPr lang="zh-TW" altLang="en-US" sz="2000" kern="1200" dirty="0">
              <a:latin typeface="微軟正黑體" panose="020B0604030504040204" pitchFamily="34" charset="-120"/>
              <a:ea typeface="微軟正黑體" panose="020B0604030504040204" pitchFamily="34" charset="-120"/>
            </a:rPr>
            <a:t>對外服務主機系統、資訊產品。</a:t>
          </a:r>
        </a:p>
      </dsp:txBody>
      <dsp:txXfrm rot="10800000">
        <a:off x="0" y="2567682"/>
        <a:ext cx="6979085" cy="841894"/>
      </dsp:txXfrm>
    </dsp:sp>
    <dsp:sp modelId="{1B415A3C-96B2-4BE2-BFCA-34D7904EEFE7}">
      <dsp:nvSpPr>
        <dsp:cNvPr id="0" name=""/>
        <dsp:cNvSpPr/>
      </dsp:nvSpPr>
      <dsp:spPr>
        <a:xfrm rot="10800000">
          <a:off x="0" y="1284639"/>
          <a:ext cx="6979085" cy="1295680"/>
        </a:xfrm>
        <a:prstGeom prst="upArrowCallou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微軟正黑體" panose="020B0604030504040204" pitchFamily="34" charset="-120"/>
              <a:ea typeface="微軟正黑體" panose="020B0604030504040204" pitchFamily="34" charset="-120"/>
            </a:rPr>
            <a:t>開始透過各種公開管道或是</a:t>
          </a:r>
          <a:r>
            <a:rPr lang="zh-TW" altLang="en-US" sz="2000" kern="1200">
              <a:latin typeface="微軟正黑體" panose="020B0604030504040204" pitchFamily="34" charset="-120"/>
              <a:ea typeface="微軟正黑體" panose="020B0604030504040204" pitchFamily="34" charset="-120"/>
            </a:rPr>
            <a:t>地下管道進行資料收集</a:t>
          </a:r>
          <a:endParaRPr lang="zh-TW" altLang="en-US" sz="2000" kern="1200" dirty="0">
            <a:latin typeface="微軟正黑體" panose="020B0604030504040204" pitchFamily="34" charset="-120"/>
            <a:ea typeface="微軟正黑體" panose="020B0604030504040204" pitchFamily="34" charset="-120"/>
          </a:endParaRPr>
        </a:p>
      </dsp:txBody>
      <dsp:txXfrm rot="10800000">
        <a:off x="0" y="1284639"/>
        <a:ext cx="6979085" cy="841894"/>
      </dsp:txXfrm>
    </dsp:sp>
    <dsp:sp modelId="{F64C0043-B531-426B-8DFD-4286053D5656}">
      <dsp:nvSpPr>
        <dsp:cNvPr id="0" name=""/>
        <dsp:cNvSpPr/>
      </dsp:nvSpPr>
      <dsp:spPr>
        <a:xfrm rot="10800000">
          <a:off x="0" y="1596"/>
          <a:ext cx="6979085" cy="1295680"/>
        </a:xfrm>
        <a:prstGeom prst="upArrowCallou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微軟正黑體" panose="020B0604030504040204" pitchFamily="34" charset="-120"/>
              <a:ea typeface="微軟正黑體" panose="020B0604030504040204" pitchFamily="34" charset="-120"/>
            </a:rPr>
            <a:t>遭</a:t>
          </a:r>
          <a:r>
            <a:rPr lang="en-US" altLang="en-US" sz="2000" kern="1200" dirty="0">
              <a:latin typeface="微軟正黑體" panose="020B0604030504040204" pitchFamily="34" charset="-120"/>
              <a:ea typeface="微軟正黑體" panose="020B0604030504040204" pitchFamily="34" charset="-120"/>
            </a:rPr>
            <a:t>APT</a:t>
          </a:r>
          <a:r>
            <a:rPr lang="zh-TW" altLang="en-US" sz="2000" kern="1200" dirty="0">
              <a:latin typeface="微軟正黑體" panose="020B0604030504040204" pitchFamily="34" charset="-120"/>
              <a:ea typeface="微軟正黑體" panose="020B0604030504040204" pitchFamily="34" charset="-120"/>
            </a:rPr>
            <a:t>攻擊鎖定的目標往往有特別含義，通常具有高度經濟利益或是競爭優勢的組織</a:t>
          </a:r>
        </a:p>
      </dsp:txBody>
      <dsp:txXfrm rot="10800000">
        <a:off x="0" y="1596"/>
        <a:ext cx="6979085" cy="841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10DF7-59A1-413A-A3B3-85FD481D38E8}">
      <dsp:nvSpPr>
        <dsp:cNvPr id="0" name=""/>
        <dsp:cNvSpPr/>
      </dsp:nvSpPr>
      <dsp:spPr>
        <a:xfrm>
          <a:off x="192206" y="2292"/>
          <a:ext cx="1534968" cy="85276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latin typeface="微軟正黑體" panose="020B0604030504040204" pitchFamily="34" charset="-120"/>
              <a:ea typeface="微軟正黑體" panose="020B0604030504040204" pitchFamily="34" charset="-120"/>
            </a:rPr>
            <a:t>鎖定目標</a:t>
          </a:r>
        </a:p>
      </dsp:txBody>
      <dsp:txXfrm>
        <a:off x="217182" y="27268"/>
        <a:ext cx="1485016" cy="802808"/>
      </dsp:txXfrm>
    </dsp:sp>
    <dsp:sp modelId="{210F64DB-B0BC-4BE7-B28A-13E517F8F25F}">
      <dsp:nvSpPr>
        <dsp:cNvPr id="0" name=""/>
        <dsp:cNvSpPr/>
      </dsp:nvSpPr>
      <dsp:spPr>
        <a:xfrm rot="5400000">
          <a:off x="799797" y="876371"/>
          <a:ext cx="319785" cy="38374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微軟正黑體" panose="020B0604030504040204" pitchFamily="34" charset="-120"/>
            <a:ea typeface="微軟正黑體" panose="020B0604030504040204" pitchFamily="34" charset="-120"/>
          </a:endParaRPr>
        </a:p>
      </dsp:txBody>
      <dsp:txXfrm rot="-5400000">
        <a:off x="844567" y="908350"/>
        <a:ext cx="230246" cy="223850"/>
      </dsp:txXfrm>
    </dsp:sp>
    <dsp:sp modelId="{DF1E4114-9F50-40EC-86DF-D3D34584F844}">
      <dsp:nvSpPr>
        <dsp:cNvPr id="0" name=""/>
        <dsp:cNvSpPr/>
      </dsp:nvSpPr>
      <dsp:spPr>
        <a:xfrm>
          <a:off x="192206" y="1281432"/>
          <a:ext cx="1534968" cy="85276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latin typeface="微軟正黑體" panose="020B0604030504040204" pitchFamily="34" charset="-120"/>
              <a:ea typeface="微軟正黑體" panose="020B0604030504040204" pitchFamily="34" charset="-120"/>
            </a:rPr>
            <a:t>蒐集資訊</a:t>
          </a:r>
        </a:p>
      </dsp:txBody>
      <dsp:txXfrm>
        <a:off x="217182" y="1306408"/>
        <a:ext cx="1485016" cy="802808"/>
      </dsp:txXfrm>
    </dsp:sp>
    <dsp:sp modelId="{41E9151D-14B4-4C95-B94F-25A7818B5965}">
      <dsp:nvSpPr>
        <dsp:cNvPr id="0" name=""/>
        <dsp:cNvSpPr/>
      </dsp:nvSpPr>
      <dsp:spPr>
        <a:xfrm rot="5400000">
          <a:off x="799797" y="2155512"/>
          <a:ext cx="319785" cy="38374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微軟正黑體" panose="020B0604030504040204" pitchFamily="34" charset="-120"/>
            <a:ea typeface="微軟正黑體" panose="020B0604030504040204" pitchFamily="34" charset="-120"/>
          </a:endParaRPr>
        </a:p>
      </dsp:txBody>
      <dsp:txXfrm rot="-5400000">
        <a:off x="844567" y="2187491"/>
        <a:ext cx="230246" cy="223850"/>
      </dsp:txXfrm>
    </dsp:sp>
    <dsp:sp modelId="{545F5297-7D29-4E20-96B8-23A0AA67A003}">
      <dsp:nvSpPr>
        <dsp:cNvPr id="0" name=""/>
        <dsp:cNvSpPr/>
      </dsp:nvSpPr>
      <dsp:spPr>
        <a:xfrm>
          <a:off x="192206" y="2560573"/>
          <a:ext cx="1534968" cy="85276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latin typeface="微軟正黑體" panose="020B0604030504040204" pitchFamily="34" charset="-120"/>
              <a:ea typeface="微軟正黑體" panose="020B0604030504040204" pitchFamily="34" charset="-120"/>
            </a:rPr>
            <a:t>滲透目標</a:t>
          </a:r>
        </a:p>
      </dsp:txBody>
      <dsp:txXfrm>
        <a:off x="217182" y="2585549"/>
        <a:ext cx="1485016" cy="802808"/>
      </dsp:txXfrm>
    </dsp:sp>
    <dsp:sp modelId="{49682E44-C8FC-4C19-ABB3-90EEFF8D92EE}">
      <dsp:nvSpPr>
        <dsp:cNvPr id="0" name=""/>
        <dsp:cNvSpPr/>
      </dsp:nvSpPr>
      <dsp:spPr>
        <a:xfrm rot="5400000">
          <a:off x="799797" y="3434653"/>
          <a:ext cx="319785" cy="38374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微軟正黑體" panose="020B0604030504040204" pitchFamily="34" charset="-120"/>
            <a:ea typeface="微軟正黑體" panose="020B0604030504040204" pitchFamily="34" charset="-120"/>
          </a:endParaRPr>
        </a:p>
      </dsp:txBody>
      <dsp:txXfrm rot="-5400000">
        <a:off x="844567" y="3466632"/>
        <a:ext cx="230246" cy="223850"/>
      </dsp:txXfrm>
    </dsp:sp>
    <dsp:sp modelId="{7B348FE0-7E7F-41D4-AE19-219C71D7C479}">
      <dsp:nvSpPr>
        <dsp:cNvPr id="0" name=""/>
        <dsp:cNvSpPr/>
      </dsp:nvSpPr>
      <dsp:spPr>
        <a:xfrm>
          <a:off x="192206" y="3839714"/>
          <a:ext cx="1534968" cy="85276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latin typeface="微軟正黑體" panose="020B0604030504040204" pitchFamily="34" charset="-120"/>
              <a:ea typeface="微軟正黑體" panose="020B0604030504040204" pitchFamily="34" charset="-120"/>
            </a:rPr>
            <a:t>發動攻擊</a:t>
          </a:r>
        </a:p>
      </dsp:txBody>
      <dsp:txXfrm>
        <a:off x="217182" y="3864690"/>
        <a:ext cx="1485016" cy="8028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325E65A-82A4-47D8-B17F-D641865AE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2F7E01B-5F32-4546-BBF4-4240795CD2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6D86AC-7AB2-40A2-8C59-E98EE645E689}" type="datetimeFigureOut">
              <a:rPr lang="zh-TW" altLang="en-US" smtClean="0"/>
              <a:t>2018/1/6</a:t>
            </a:fld>
            <a:endParaRPr lang="zh-TW" altLang="en-US"/>
          </a:p>
        </p:txBody>
      </p:sp>
      <p:sp>
        <p:nvSpPr>
          <p:cNvPr id="4" name="頁尾版面配置區 3">
            <a:extLst>
              <a:ext uri="{FF2B5EF4-FFF2-40B4-BE49-F238E27FC236}">
                <a16:creationId xmlns:a16="http://schemas.microsoft.com/office/drawing/2014/main" id="{E34FD06D-97C1-41C3-B15F-6B74DDB66B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A7B8E2A-83FE-45EE-870F-1069A3A207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12353A-DB82-4A29-A08E-35C3FBB8C3DC}" type="slidenum">
              <a:rPr lang="zh-TW" altLang="en-US" smtClean="0"/>
              <a:t>‹#›</a:t>
            </a:fld>
            <a:endParaRPr lang="zh-TW" altLang="en-US"/>
          </a:p>
        </p:txBody>
      </p:sp>
    </p:spTree>
    <p:extLst>
      <p:ext uri="{BB962C8B-B14F-4D97-AF65-F5344CB8AC3E}">
        <p14:creationId xmlns:p14="http://schemas.microsoft.com/office/powerpoint/2010/main" val="1710404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34</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36</a:t>
            </a:fld>
            <a:endParaRPr lang="en-US"/>
          </a:p>
        </p:txBody>
      </p:sp>
    </p:spTree>
    <p:extLst>
      <p:ext uri="{BB962C8B-B14F-4D97-AF65-F5344CB8AC3E}">
        <p14:creationId xmlns:p14="http://schemas.microsoft.com/office/powerpoint/2010/main" val="3032721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2"/>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12" y="1993093"/>
            <a:ext cx="4939188"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3852588"/>
            <a:ext cx="4281488"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612" y="5818912"/>
            <a:ext cx="2098999"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70046" y="5666672"/>
            <a:ext cx="2781425"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67800" y="1304014"/>
            <a:ext cx="3876200" cy="3590993"/>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9137622"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1444" y="3853424"/>
            <a:ext cx="437007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6965" y="1248355"/>
            <a:ext cx="6750657" cy="5029485"/>
          </a:xfrm>
          <a:prstGeom prst="rect">
            <a:avLst/>
          </a:prstGeom>
        </p:spPr>
      </p:pic>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頁尾預留位置 2"/>
          <p:cNvSpPr>
            <a:spLocks noGrp="1"/>
          </p:cNvSpPr>
          <p:nvPr>
            <p:ph type="ftr" sz="quarter" idx="11"/>
          </p:nvPr>
        </p:nvSpPr>
        <p:spPr/>
        <p:txBody>
          <a:bodyPr rtlCol="0"/>
          <a:lstStyle/>
          <a:p>
            <a:pPr rtl="0"/>
            <a:endParaRPr lang="zh-TW" altLang="en-US" dirty="0"/>
          </a:p>
        </p:txBody>
      </p:sp>
      <p:sp>
        <p:nvSpPr>
          <p:cNvPr id="2" name="日期預留位置 1"/>
          <p:cNvSpPr>
            <a:spLocks noGrp="1"/>
          </p:cNvSpPr>
          <p:nvPr>
            <p:ph type="dt" sz="half" idx="10"/>
          </p:nvPr>
        </p:nvSpPr>
        <p:spPr/>
        <p:txBody>
          <a:bodyPr rtlCol="0"/>
          <a:lstStyle/>
          <a:p>
            <a:pPr rtl="0"/>
            <a:fld id="{29161E1E-59DD-4B90-931A-B39E9CA0383F}" type="datetime1">
              <a:rPr lang="zh-TW" altLang="en-US" smtClean="0"/>
              <a:t>2018/1/6</a:t>
            </a:fld>
            <a:endParaRPr lang="zh-TW" altLang="en-US" dirty="0"/>
          </a:p>
        </p:txBody>
      </p:sp>
      <p:sp>
        <p:nvSpPr>
          <p:cNvPr id="4" name="投影片編號預留位置 3"/>
          <p:cNvSpPr>
            <a:spLocks noGrp="1"/>
          </p:cNvSpPr>
          <p:nvPr>
            <p:ph type="sldNum" sz="quarter" idx="12"/>
          </p:nvPr>
        </p:nvSpPr>
        <p:spPr/>
        <p:txBody>
          <a:bodyPr rtlCol="0"/>
          <a:lstStyle/>
          <a:p>
            <a:pPr rtl="0"/>
            <a:fld id="{25BA54BD-C84D-46CE-8B72-31BFB26ABA43}" type="slidenum">
              <a:rPr lang="en-US" altLang="zh-TW" smtClean="0"/>
              <a:t>‹#›</a:t>
            </a:fld>
            <a:endParaRPr lang="en-US" altLang="zh-TW" dirty="0"/>
          </a:p>
        </p:txBody>
      </p:sp>
    </p:spTree>
    <p:extLst>
      <p:ext uri="{BB962C8B-B14F-4D97-AF65-F5344CB8AC3E}">
        <p14:creationId xmlns:p14="http://schemas.microsoft.com/office/powerpoint/2010/main" val="306377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a:xfrm>
            <a:off x="1142108" y="274638"/>
            <a:ext cx="6859785" cy="1020762"/>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a:t>按一下以編輯母片標題樣式</a:t>
            </a:r>
            <a:endParaRPr lang="zh-TW" altLang="en-US" dirty="0"/>
          </a:p>
        </p:txBody>
      </p:sp>
      <p:grpSp>
        <p:nvGrpSpPr>
          <p:cNvPr id="167" name="線條" descr="線條圖形"/>
          <p:cNvGrpSpPr/>
          <p:nvPr/>
        </p:nvGrpSpPr>
        <p:grpSpPr bwMode="invGray">
          <a:xfrm>
            <a:off x="1142108" y="1514475"/>
            <a:ext cx="7929246" cy="64008"/>
            <a:chOff x="1522413" y="1514475"/>
            <a:chExt cx="10569575" cy="64008"/>
          </a:xfrm>
        </p:grpSpPr>
        <p:sp>
          <p:nvSpPr>
            <p:cNvPr id="168" name="手繪多邊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69" name="手繪多邊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0" name="手繪多邊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1" name="手繪多邊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2" name="手繪多邊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3" name="手繪多邊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4" name="手繪多邊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5" name="手繪多邊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6" name="手繪多邊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7" name="手繪多邊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8" name="手繪多邊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79" name="手繪多邊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0" name="手繪多邊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1" name="手繪多邊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2" name="手繪多邊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3" name="手繪多邊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4" name="手繪多邊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5" name="手繪多邊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6" name="手繪多邊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7" name="手繪多邊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8" name="手繪多邊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89" name="手繪多邊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0" name="手繪多邊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1" name="手繪多邊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2" name="手繪多邊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3" name="手繪多邊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4" name="手繪多邊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5" name="手繪多邊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6" name="手繪多邊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7" name="手繪多邊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8" name="手繪多邊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199" name="手繪多邊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0" name="手繪多邊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1" name="手繪多邊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2" name="手繪多邊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3" name="手繪多邊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4" name="手繪多邊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5" name="手繪多邊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6" name="手繪多邊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7" name="手繪多邊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8" name="手繪多邊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09" name="手繪多邊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0" name="手繪多邊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1" name="手繪多邊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2" name="手繪多邊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3" name="手繪多邊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4" name="手繪多邊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5" name="手繪多邊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6" name="手繪多邊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7" name="手繪多邊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8" name="手繪多邊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19" name="手繪多邊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0" name="手繪多邊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1" name="手繪多邊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2" name="手繪多邊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3" name="手繪多邊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4" name="手繪多邊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5" name="手繪多邊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6" name="手繪多邊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7" name="手繪多邊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8" name="手繪多邊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29" name="手繪多邊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0" name="手繪多邊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1" name="手繪多邊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2" name="手繪多邊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3" name="手繪多邊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4" name="手繪多邊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5" name="手繪多邊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6" name="手繪多邊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7" name="手繪多邊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8" name="手繪多邊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39" name="手繪多邊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40" name="手繪多邊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sp>
          <p:nvSpPr>
            <p:cNvPr id="241" name="手繪多邊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TW" altLang="en-US" sz="1350" dirty="0">
                <a:ln>
                  <a:noFill/>
                </a:ln>
                <a:latin typeface="Microsoft JhengHei UI" panose="020B0604030504040204" pitchFamily="34" charset="-120"/>
                <a:ea typeface="Microsoft JhengHei UI" panose="020B0604030504040204" pitchFamily="34" charset="-120"/>
              </a:endParaRPr>
            </a:p>
          </p:txBody>
        </p:sp>
      </p:gr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marL="411590">
              <a:defRPr>
                <a:latin typeface="Microsoft JhengHei UI" panose="020B0604030504040204" pitchFamily="34" charset="-120"/>
                <a:ea typeface="Microsoft JhengHei UI" panose="020B0604030504040204" pitchFamily="34" charset="-120"/>
              </a:defRPr>
            </a:lvl2pPr>
            <a:lvl3pPr marL="583085">
              <a:defRPr>
                <a:latin typeface="Microsoft JhengHei UI" panose="020B0604030504040204" pitchFamily="34" charset="-120"/>
                <a:ea typeface="Microsoft JhengHei UI" panose="020B0604030504040204" pitchFamily="34" charset="-120"/>
              </a:defRPr>
            </a:lvl3pPr>
            <a:lvl4pPr marL="754581">
              <a:defRPr>
                <a:latin typeface="Microsoft JhengHei UI" panose="020B0604030504040204" pitchFamily="34" charset="-120"/>
                <a:ea typeface="Microsoft JhengHei UI" panose="020B0604030504040204" pitchFamily="34" charset="-120"/>
              </a:defRPr>
            </a:lvl4pPr>
            <a:lvl5pPr marL="926077">
              <a:defRPr>
                <a:latin typeface="Microsoft JhengHei UI" panose="020B0604030504040204" pitchFamily="34" charset="-120"/>
                <a:ea typeface="Microsoft JhengHei UI" panose="020B0604030504040204" pitchFamily="34" charset="-120"/>
              </a:defRPr>
            </a:lvl5pPr>
            <a:lvl6pPr marL="1097573">
              <a:defRPr baseline="0"/>
            </a:lvl6pPr>
            <a:lvl7pPr marL="1269068">
              <a:defRPr baseline="0"/>
            </a:lvl7pPr>
            <a:lvl8pPr marL="1440564">
              <a:defRPr baseline="0"/>
            </a:lvl8pPr>
            <a:lvl9pPr marL="1612060">
              <a:defRPr baseline="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dirty="0"/>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9294735E-A682-4CD3-802C-AA0FE6DFE8FC}" type="datetime1">
              <a:rPr lang="zh-TW" altLang="en-US" smtClean="0"/>
              <a:pPr/>
              <a:t>2018/1/6</a:t>
            </a:fld>
            <a:endParaRPr lang="zh-TW" altLang="en-US" dirty="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5BA54BD-C84D-46CE-8B72-31BFB26ABA43}" type="slidenum">
              <a:rPr lang="en-US" altLang="zh-TW" smtClean="0"/>
              <a:pPr/>
              <a:t>‹#›</a:t>
            </a:fld>
            <a:endParaRPr lang="zh-TW" altLang="en-US" dirty="0"/>
          </a:p>
        </p:txBody>
      </p:sp>
    </p:spTree>
    <p:extLst>
      <p:ext uri="{BB962C8B-B14F-4D97-AF65-F5344CB8AC3E}">
        <p14:creationId xmlns:p14="http://schemas.microsoft.com/office/powerpoint/2010/main" val="28931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5" y="2881344"/>
            <a:ext cx="7508015"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3"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9144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urple">
    <p:bg>
      <p:bgPr>
        <a:solidFill>
          <a:srgbClr val="000000"/>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087E46-43BA-41A0-938E-4766A6373997}"/>
              </a:ext>
            </a:extLst>
          </p:cNvPr>
          <p:cNvSpPr/>
          <p:nvPr userDrawn="1"/>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9125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1189179"/>
            <a:ext cx="874014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216"/>
            <a:ext cx="741660" cy="5654619"/>
            <a:chOff x="12618967" y="-221"/>
            <a:chExt cx="1008707" cy="5767187"/>
          </a:xfrm>
        </p:grpSpPr>
        <p:grpSp>
          <p:nvGrpSpPr>
            <p:cNvPr id="18" name="Group 17"/>
            <p:cNvGrpSpPr/>
            <p:nvPr userDrawn="1"/>
          </p:nvGrpSpPr>
          <p:grpSpPr>
            <a:xfrm>
              <a:off x="12618967" y="-221"/>
              <a:ext cx="1008707" cy="5767187"/>
              <a:chOff x="12618967" y="-221"/>
              <a:chExt cx="1008707"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0 G:120 B:215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80" fontAlgn="base">
                    <a:lnSpc>
                      <a:spcPct val="100000"/>
                    </a:lnSpc>
                    <a:spcBef>
                      <a:spcPct val="0"/>
                    </a:spcBef>
                    <a:spcAft>
                      <a:spcPct val="0"/>
                    </a:spcAft>
                  </a:pPr>
                  <a:r>
                    <a:rPr lang="en-US" sz="491">
                      <a:gradFill>
                        <a:gsLst>
                          <a:gs pos="92035">
                            <a:srgbClr val="505050"/>
                          </a:gs>
                          <a:gs pos="27000">
                            <a:srgbClr val="505050"/>
                          </a:gs>
                        </a:gsLst>
                        <a:lin ang="5400000" scaled="0"/>
                      </a:gradFill>
                      <a:ea typeface="Segoe UI" pitchFamily="34" charset="0"/>
                      <a:cs typeface="Segoe UI" pitchFamily="34" charset="0"/>
                    </a:rPr>
                    <a:t>R:</a:t>
                  </a:r>
                  <a:r>
                    <a:rPr lang="en-US" sz="491"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1">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80"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R:92</a:t>
                  </a:r>
                  <a:r>
                    <a:rPr lang="en-US" sz="491" baseline="0">
                      <a:gradFill>
                        <a:gsLst>
                          <a:gs pos="0">
                            <a:srgbClr val="FFFFFF"/>
                          </a:gs>
                          <a:gs pos="100000">
                            <a:srgbClr val="FFFFFF"/>
                          </a:gs>
                        </a:gsLst>
                        <a:lin ang="5400000" scaled="0"/>
                      </a:gradFill>
                      <a:ea typeface="Segoe UI" pitchFamily="34" charset="0"/>
                      <a:cs typeface="Segoe UI" pitchFamily="34" charset="0"/>
                    </a:rPr>
                    <a:t> G:45 B:145</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80 G:80 B:80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115 G:115 B:115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solidFill>
                        <a:srgbClr val="000000"/>
                      </a:solidFill>
                      <a:latin typeface="+mn-lt"/>
                      <a:ea typeface="Segoe UI" pitchFamily="34" charset="0"/>
                      <a:cs typeface="Segoe UI" pitchFamily="34" charset="0"/>
                    </a:rPr>
                    <a:t>Yellow</a:t>
                  </a:r>
                </a:p>
                <a:p>
                  <a:pPr marL="0" algn="l" defTabSz="914080" rtl="0" eaLnBrk="1" fontAlgn="base" latinLnBrk="0" hangingPunct="1">
                    <a:lnSpc>
                      <a:spcPct val="100000"/>
                    </a:lnSpc>
                    <a:spcBef>
                      <a:spcPct val="0"/>
                    </a:spcBef>
                    <a:spcAft>
                      <a:spcPct val="0"/>
                    </a:spcAft>
                  </a:pPr>
                  <a:r>
                    <a:rPr lang="en-US" sz="491"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a:t>
                  </a:r>
                  <a:r>
                    <a:rPr lang="en-US" sz="491" baseline="0">
                      <a:gradFill>
                        <a:gsLst>
                          <a:gs pos="2092">
                            <a:srgbClr val="F8F8F8"/>
                          </a:gs>
                          <a:gs pos="10042">
                            <a:srgbClr val="F8F8F8"/>
                          </a:gs>
                        </a:gsLst>
                        <a:lin ang="5400000" scaled="0"/>
                      </a:gradFill>
                      <a:ea typeface="Segoe UI" pitchFamily="34" charset="0"/>
                      <a:cs typeface="Segoe UI" pitchFamily="34" charset="0"/>
                    </a:rPr>
                    <a:t> G:130 B:114</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03862"/>
                <a:ext cx="843944"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174273"/>
                <a:ext cx="2647253"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2" y="6297433"/>
            <a:ext cx="9144002"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8" r:id="rId9"/>
    <p:sldLayoutId id="2147483697" r:id="rId10"/>
    <p:sldLayoutId id="2147483699" r:id="rId11"/>
    <p:sldLayoutId id="2147483700" r:id="rId12"/>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ti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webportal.isc2.org/custom/CertificationVerificationResults.aspx?FN=CHIEN-SHENG&amp;LN=HUANG&amp;CN=231333" TargetMode="External"/><Relationship Id="rId7" Type="http://schemas.openxmlformats.org/officeDocument/2006/relationships/image" Target="../media/image11.jpeg"/><Relationship Id="rId2" Type="http://schemas.openxmlformats.org/officeDocument/2006/relationships/hyperlink" Target="https://mvp.microsoft.com/en-us/PublicProfile/4028375?fullName=Chien%20Sheng%20%20Huang" TargetMode="External"/><Relationship Id="rId1" Type="http://schemas.openxmlformats.org/officeDocument/2006/relationships/slideLayout" Target="../slideLayouts/slideLayout2.xml"/><Relationship Id="rId6" Type="http://schemas.openxmlformats.org/officeDocument/2006/relationships/hyperlink" Target="https://www.dotblogs.com.tw/dotjason" TargetMode="External"/><Relationship Id="rId5" Type="http://schemas.openxmlformats.org/officeDocument/2006/relationships/hyperlink" Target="https://www.microsoft.com/taiwan/techdays2015/teacher.aspx#&#40643;&#24314;&#31513;" TargetMode="External"/><Relationship Id="rId4" Type="http://schemas.openxmlformats.org/officeDocument/2006/relationships/hyperlink" Target="https://www.microsoft.com/zh-tw/learning/local-mct.aspx#other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8.ti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ti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324C91-9925-4737-987D-1C2CA19743D6}"/>
              </a:ext>
            </a:extLst>
          </p:cNvPr>
          <p:cNvSpPr>
            <a:spLocks noGrp="1"/>
          </p:cNvSpPr>
          <p:nvPr>
            <p:ph type="title"/>
          </p:nvPr>
        </p:nvSpPr>
        <p:spPr>
          <a:xfrm>
            <a:off x="328612" y="1993093"/>
            <a:ext cx="6656388" cy="899665"/>
          </a:xfrm>
        </p:spPr>
        <p:txBody>
          <a:bodyPr/>
          <a:lstStyle/>
          <a:p>
            <a:r>
              <a:rPr lang="zh-TW" altLang="en-US" sz="4800" dirty="0"/>
              <a:t>資安不要嘴</a:t>
            </a:r>
            <a:r>
              <a:rPr lang="en-US" altLang="zh-TW" sz="4800" dirty="0"/>
              <a:t>!</a:t>
            </a:r>
            <a:r>
              <a:rPr lang="zh-TW" altLang="en-US" sz="4800" dirty="0"/>
              <a:t>用做的</a:t>
            </a:r>
            <a:r>
              <a:rPr lang="en-US" altLang="zh-TW" sz="4800" dirty="0"/>
              <a:t>!</a:t>
            </a:r>
            <a:endParaRPr lang="zh-TW" altLang="en-US" sz="4800" dirty="0"/>
          </a:p>
        </p:txBody>
      </p:sp>
      <p:sp>
        <p:nvSpPr>
          <p:cNvPr id="7" name="文字版面配置區 6">
            <a:extLst>
              <a:ext uri="{FF2B5EF4-FFF2-40B4-BE49-F238E27FC236}">
                <a16:creationId xmlns:a16="http://schemas.microsoft.com/office/drawing/2014/main" id="{7E3E55EE-FAAF-4C5F-96D0-921D1144BAF4}"/>
              </a:ext>
            </a:extLst>
          </p:cNvPr>
          <p:cNvSpPr>
            <a:spLocks noGrp="1"/>
          </p:cNvSpPr>
          <p:nvPr>
            <p:ph type="body" sz="quarter" idx="10"/>
          </p:nvPr>
        </p:nvSpPr>
        <p:spPr>
          <a:xfrm>
            <a:off x="328612" y="3852588"/>
            <a:ext cx="4281488" cy="1169551"/>
          </a:xfrm>
        </p:spPr>
        <p:txBody>
          <a:bodyPr/>
          <a:lstStyle/>
          <a:p>
            <a:r>
              <a:rPr lang="zh-TW" altLang="en-US" dirty="0"/>
              <a:t>           登豐數位科技</a:t>
            </a:r>
            <a:endParaRPr lang="en-US" altLang="zh-TW" dirty="0"/>
          </a:p>
          <a:p>
            <a:r>
              <a:rPr lang="zh-TW" altLang="en-US" dirty="0"/>
              <a:t>黃建笙</a:t>
            </a:r>
          </a:p>
        </p:txBody>
      </p:sp>
      <p:pic>
        <p:nvPicPr>
          <p:cNvPr id="4" name="圖片 3">
            <a:extLst>
              <a:ext uri="{FF2B5EF4-FFF2-40B4-BE49-F238E27FC236}">
                <a16:creationId xmlns:a16="http://schemas.microsoft.com/office/drawing/2014/main" id="{EE18EECB-ED2E-4511-9BDB-D246D818D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145" y="4437363"/>
            <a:ext cx="563184" cy="709612"/>
          </a:xfrm>
          <a:prstGeom prst="rect">
            <a:avLst/>
          </a:prstGeom>
        </p:spPr>
      </p:pic>
      <p:pic>
        <p:nvPicPr>
          <p:cNvPr id="3" name="圖片 2">
            <a:extLst>
              <a:ext uri="{FF2B5EF4-FFF2-40B4-BE49-F238E27FC236}">
                <a16:creationId xmlns:a16="http://schemas.microsoft.com/office/drawing/2014/main" id="{CEDEE76A-CB97-446B-98AD-C1E6C61C9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0329" y="4475488"/>
            <a:ext cx="489071" cy="489071"/>
          </a:xfrm>
          <a:prstGeom prst="rect">
            <a:avLst/>
          </a:prstGeom>
        </p:spPr>
      </p:pic>
      <p:pic>
        <p:nvPicPr>
          <p:cNvPr id="9" name="圖片 8">
            <a:extLst>
              <a:ext uri="{FF2B5EF4-FFF2-40B4-BE49-F238E27FC236}">
                <a16:creationId xmlns:a16="http://schemas.microsoft.com/office/drawing/2014/main" id="{A23D261E-3DEB-4532-B4CD-A93C17A3D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101" y="3727752"/>
            <a:ext cx="1080443" cy="664888"/>
          </a:xfrm>
          <a:prstGeom prst="rect">
            <a:avLst/>
          </a:prstGeom>
        </p:spPr>
      </p:pic>
      <p:pic>
        <p:nvPicPr>
          <p:cNvPr id="14" name="圖片 13">
            <a:extLst>
              <a:ext uri="{FF2B5EF4-FFF2-40B4-BE49-F238E27FC236}">
                <a16:creationId xmlns:a16="http://schemas.microsoft.com/office/drawing/2014/main" id="{618B2C4C-D7B1-4EEB-A28B-12BC49071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38" y="4825875"/>
            <a:ext cx="2438812" cy="2109243"/>
          </a:xfrm>
          <a:prstGeom prst="rect">
            <a:avLst/>
          </a:prstGeom>
        </p:spPr>
      </p:pic>
    </p:spTree>
    <p:extLst>
      <p:ext uri="{BB962C8B-B14F-4D97-AF65-F5344CB8AC3E}">
        <p14:creationId xmlns:p14="http://schemas.microsoft.com/office/powerpoint/2010/main" val="85928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DBA5F47-F582-4E88-801F-D98A479A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5" y="3343182"/>
            <a:ext cx="3524250" cy="3048000"/>
          </a:xfrm>
          <a:prstGeom prst="rect">
            <a:avLst/>
          </a:prstGeom>
        </p:spPr>
      </p:pic>
      <p:sp>
        <p:nvSpPr>
          <p:cNvPr id="10" name="矩形 9">
            <a:extLst>
              <a:ext uri="{FF2B5EF4-FFF2-40B4-BE49-F238E27FC236}">
                <a16:creationId xmlns:a16="http://schemas.microsoft.com/office/drawing/2014/main" id="{0AD219BD-7267-4A46-94BD-C87D533A7507}"/>
              </a:ext>
            </a:extLst>
          </p:cNvPr>
          <p:cNvSpPr/>
          <p:nvPr/>
        </p:nvSpPr>
        <p:spPr>
          <a:xfrm>
            <a:off x="3440005" y="4867182"/>
            <a:ext cx="5458546" cy="830997"/>
          </a:xfrm>
          <a:prstGeom prst="rect">
            <a:avLst/>
          </a:prstGeom>
        </p:spPr>
        <p:txBody>
          <a:bodyPr wrap="none">
            <a:spAutoFit/>
          </a:bodyPr>
          <a:lstStyle/>
          <a:p>
            <a:r>
              <a:rPr lang="zh-TW" altLang="en-US" sz="4800" dirty="0">
                <a:solidFill>
                  <a:srgbClr val="002E77"/>
                </a:solidFill>
              </a:rPr>
              <a:t>資安不要嘴</a:t>
            </a:r>
            <a:r>
              <a:rPr lang="en-US" altLang="zh-TW" sz="4800" dirty="0">
                <a:solidFill>
                  <a:srgbClr val="002E77"/>
                </a:solidFill>
              </a:rPr>
              <a:t>!</a:t>
            </a:r>
            <a:r>
              <a:rPr lang="zh-TW" altLang="en-US" sz="4800" dirty="0">
                <a:solidFill>
                  <a:srgbClr val="002E77"/>
                </a:solidFill>
              </a:rPr>
              <a:t>用做的</a:t>
            </a:r>
            <a:r>
              <a:rPr lang="en-US" altLang="zh-TW" sz="4800" dirty="0">
                <a:solidFill>
                  <a:srgbClr val="002E77"/>
                </a:solidFill>
              </a:rPr>
              <a:t>!</a:t>
            </a:r>
            <a:endParaRPr lang="en-US" sz="4800" dirty="0">
              <a:solidFill>
                <a:srgbClr val="002E77"/>
              </a:solidFill>
            </a:endParaRPr>
          </a:p>
        </p:txBody>
      </p:sp>
      <p:sp>
        <p:nvSpPr>
          <p:cNvPr id="11" name="文字方塊 10">
            <a:extLst>
              <a:ext uri="{FF2B5EF4-FFF2-40B4-BE49-F238E27FC236}">
                <a16:creationId xmlns:a16="http://schemas.microsoft.com/office/drawing/2014/main" id="{BBDADC93-6B81-42B9-B89C-30CD5B81D51A}"/>
              </a:ext>
            </a:extLst>
          </p:cNvPr>
          <p:cNvSpPr txBox="1"/>
          <p:nvPr/>
        </p:nvSpPr>
        <p:spPr>
          <a:xfrm>
            <a:off x="880241" y="679689"/>
            <a:ext cx="3180999"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gradFill>
                  <a:gsLst>
                    <a:gs pos="2917">
                      <a:schemeClr val="tx1"/>
                    </a:gs>
                    <a:gs pos="30000">
                      <a:schemeClr val="tx1"/>
                    </a:gs>
                  </a:gsLst>
                  <a:lin ang="5400000" scaled="0"/>
                </a:gradFill>
              </a:rPr>
              <a:t>不是不做</a:t>
            </a:r>
            <a:r>
              <a:rPr lang="en-US" altLang="zh-TW" sz="4800" dirty="0">
                <a:gradFill>
                  <a:gsLst>
                    <a:gs pos="2917">
                      <a:schemeClr val="tx1"/>
                    </a:gs>
                    <a:gs pos="30000">
                      <a:schemeClr val="tx1"/>
                    </a:gs>
                  </a:gsLst>
                  <a:lin ang="5400000" scaled="0"/>
                </a:gradFill>
              </a:rPr>
              <a:t>!!</a:t>
            </a:r>
            <a:endParaRPr lang="en-US" sz="4800" dirty="0">
              <a:gradFill>
                <a:gsLst>
                  <a:gs pos="2917">
                    <a:schemeClr val="tx1"/>
                  </a:gs>
                  <a:gs pos="30000">
                    <a:schemeClr val="tx1"/>
                  </a:gs>
                </a:gsLst>
                <a:lin ang="5400000" scaled="0"/>
              </a:gradFill>
            </a:endParaRPr>
          </a:p>
        </p:txBody>
      </p:sp>
      <p:sp>
        <p:nvSpPr>
          <p:cNvPr id="12" name="文字方塊 11">
            <a:extLst>
              <a:ext uri="{FF2B5EF4-FFF2-40B4-BE49-F238E27FC236}">
                <a16:creationId xmlns:a16="http://schemas.microsoft.com/office/drawing/2014/main" id="{A521E9C0-AE35-4CEC-B794-A2273DAFFA3C}"/>
              </a:ext>
            </a:extLst>
          </p:cNvPr>
          <p:cNvSpPr txBox="1"/>
          <p:nvPr/>
        </p:nvSpPr>
        <p:spPr>
          <a:xfrm>
            <a:off x="2160022" y="1963227"/>
            <a:ext cx="6303649" cy="1043363"/>
          </a:xfrm>
          <a:prstGeom prst="rect">
            <a:avLst/>
          </a:prstGeom>
          <a:noFill/>
        </p:spPr>
        <p:txBody>
          <a:bodyPr wrap="none" lIns="182880" tIns="146304" rIns="182880" bIns="146304" rtlCol="0">
            <a:spAutoFit/>
          </a:bodyPr>
          <a:lstStyle/>
          <a:p>
            <a:pPr>
              <a:lnSpc>
                <a:spcPct val="90000"/>
              </a:lnSpc>
              <a:spcAft>
                <a:spcPts val="600"/>
              </a:spcAft>
            </a:pPr>
            <a:r>
              <a:rPr lang="zh-TW" altLang="en-US" sz="5400" dirty="0">
                <a:gradFill>
                  <a:gsLst>
                    <a:gs pos="2917">
                      <a:schemeClr val="tx1"/>
                    </a:gs>
                    <a:gs pos="30000">
                      <a:schemeClr val="tx1"/>
                    </a:gs>
                  </a:gsLst>
                  <a:lin ang="5400000" scaled="0"/>
                </a:gradFill>
              </a:rPr>
              <a:t>有時侯是無能為力</a:t>
            </a:r>
            <a:r>
              <a:rPr lang="en-US" altLang="zh-TW" sz="5400" dirty="0">
                <a:gradFill>
                  <a:gsLst>
                    <a:gs pos="2917">
                      <a:schemeClr val="tx1"/>
                    </a:gs>
                    <a:gs pos="30000">
                      <a:schemeClr val="tx1"/>
                    </a:gs>
                  </a:gsLst>
                  <a:lin ang="5400000" scaled="0"/>
                </a:gradFill>
              </a:rPr>
              <a:t>!!</a:t>
            </a:r>
            <a:endParaRPr lang="en-US" sz="5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754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DD09E71F-1D02-4ADD-8236-BF9C0A5A69D3}"/>
              </a:ext>
            </a:extLst>
          </p:cNvPr>
          <p:cNvSpPr txBox="1"/>
          <p:nvPr/>
        </p:nvSpPr>
        <p:spPr>
          <a:xfrm>
            <a:off x="630314" y="798990"/>
            <a:ext cx="6084038"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資安是一種風險選擇</a:t>
            </a:r>
            <a:r>
              <a:rPr lang="en-US" altLang="zh-TW" sz="4800" dirty="0">
                <a:solidFill>
                  <a:schemeClr val="bg1"/>
                </a:solidFill>
              </a:rPr>
              <a:t>!</a:t>
            </a:r>
            <a:endParaRPr lang="en-US" sz="4800" dirty="0">
              <a:solidFill>
                <a:schemeClr val="bg1"/>
              </a:solidFill>
            </a:endParaRPr>
          </a:p>
        </p:txBody>
      </p:sp>
      <p:sp>
        <p:nvSpPr>
          <p:cNvPr id="5" name="文字方塊 4">
            <a:extLst>
              <a:ext uri="{FF2B5EF4-FFF2-40B4-BE49-F238E27FC236}">
                <a16:creationId xmlns:a16="http://schemas.microsoft.com/office/drawing/2014/main" id="{28D2911B-B7D2-4EAC-9EF8-684D7C82901E}"/>
              </a:ext>
            </a:extLst>
          </p:cNvPr>
          <p:cNvSpPr txBox="1"/>
          <p:nvPr/>
        </p:nvSpPr>
        <p:spPr>
          <a:xfrm>
            <a:off x="1617345" y="2468737"/>
            <a:ext cx="5909310"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被駭有時侯也不會痛</a:t>
            </a:r>
            <a:endParaRPr lang="en-US" sz="4800" dirty="0" err="1">
              <a:solidFill>
                <a:schemeClr val="bg1"/>
              </a:solidFill>
            </a:endParaRPr>
          </a:p>
        </p:txBody>
      </p:sp>
      <p:sp>
        <p:nvSpPr>
          <p:cNvPr id="6" name="文字方塊 5">
            <a:extLst>
              <a:ext uri="{FF2B5EF4-FFF2-40B4-BE49-F238E27FC236}">
                <a16:creationId xmlns:a16="http://schemas.microsoft.com/office/drawing/2014/main" id="{62B8EA58-71AE-4116-BA34-3EF2A7B62AC8}"/>
              </a:ext>
            </a:extLst>
          </p:cNvPr>
          <p:cNvSpPr txBox="1"/>
          <p:nvPr/>
        </p:nvSpPr>
        <p:spPr>
          <a:xfrm>
            <a:off x="835980" y="3943165"/>
            <a:ext cx="7755969"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有沒有價值是得手者評估的</a:t>
            </a:r>
            <a:endParaRPr lang="en-US" sz="4800" dirty="0" err="1">
              <a:solidFill>
                <a:schemeClr val="bg1"/>
              </a:solidFill>
            </a:endParaRPr>
          </a:p>
        </p:txBody>
      </p:sp>
    </p:spTree>
    <p:extLst>
      <p:ext uri="{BB962C8B-B14F-4D97-AF65-F5344CB8AC3E}">
        <p14:creationId xmlns:p14="http://schemas.microsoft.com/office/powerpoint/2010/main" val="3657709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A85E154-C3BA-42BB-86C2-0415D6A95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750"/>
            <a:ext cx="9144000" cy="4000500"/>
          </a:xfrm>
          <a:prstGeom prst="rect">
            <a:avLst/>
          </a:prstGeom>
        </p:spPr>
      </p:pic>
      <p:sp>
        <p:nvSpPr>
          <p:cNvPr id="6" name="矩形 5">
            <a:extLst>
              <a:ext uri="{FF2B5EF4-FFF2-40B4-BE49-F238E27FC236}">
                <a16:creationId xmlns:a16="http://schemas.microsoft.com/office/drawing/2014/main" id="{D9363A8F-87A7-47DA-95F9-707AF36AA161}"/>
              </a:ext>
            </a:extLst>
          </p:cNvPr>
          <p:cNvSpPr/>
          <p:nvPr/>
        </p:nvSpPr>
        <p:spPr>
          <a:xfrm>
            <a:off x="137819" y="232342"/>
            <a:ext cx="5450531" cy="707886"/>
          </a:xfrm>
          <a:prstGeom prst="rect">
            <a:avLst/>
          </a:prstGeom>
        </p:spPr>
        <p:txBody>
          <a:bodyPr wrap="none">
            <a:spAutoFit/>
          </a:bodyPr>
          <a:lstStyle/>
          <a:p>
            <a:r>
              <a:rPr lang="zh-TW" altLang="en-US" sz="4000" dirty="0"/>
              <a:t>原生</a:t>
            </a:r>
            <a:r>
              <a:rPr lang="en-US" altLang="zh-TW" sz="4000" dirty="0"/>
              <a:t>CPU</a:t>
            </a:r>
            <a:r>
              <a:rPr lang="zh-TW" altLang="en-US" sz="4000" dirty="0"/>
              <a:t>漏洞</a:t>
            </a:r>
            <a:r>
              <a:rPr lang="en-US" altLang="zh-TW" sz="4000" dirty="0"/>
              <a:t>-</a:t>
            </a:r>
            <a:r>
              <a:rPr lang="zh-TW" altLang="en-US" sz="4000" dirty="0"/>
              <a:t>漏洞雙尊</a:t>
            </a:r>
            <a:endParaRPr lang="en-US" sz="4000" dirty="0"/>
          </a:p>
        </p:txBody>
      </p:sp>
    </p:spTree>
    <p:extLst>
      <p:ext uri="{BB962C8B-B14F-4D97-AF65-F5344CB8AC3E}">
        <p14:creationId xmlns:p14="http://schemas.microsoft.com/office/powerpoint/2010/main" val="5220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DD09E71F-1D02-4ADD-8236-BF9C0A5A69D3}"/>
              </a:ext>
            </a:extLst>
          </p:cNvPr>
          <p:cNvSpPr txBox="1"/>
          <p:nvPr/>
        </p:nvSpPr>
        <p:spPr>
          <a:xfrm>
            <a:off x="630314" y="798990"/>
            <a:ext cx="5933099" cy="960263"/>
          </a:xfrm>
          <a:prstGeom prst="rect">
            <a:avLst/>
          </a:prstGeom>
          <a:noFill/>
        </p:spPr>
        <p:txBody>
          <a:bodyPr wrap="none" lIns="182880" tIns="146304" rIns="182880" bIns="146304" rtlCol="0">
            <a:spAutoFit/>
          </a:bodyPr>
          <a:lstStyle/>
          <a:p>
            <a:pPr>
              <a:lnSpc>
                <a:spcPct val="90000"/>
              </a:lnSpc>
              <a:spcAft>
                <a:spcPts val="600"/>
              </a:spcAft>
            </a:pPr>
            <a:r>
              <a:rPr lang="en-US" altLang="zh-TW" sz="4800" dirty="0">
                <a:solidFill>
                  <a:schemeClr val="bg1"/>
                </a:solidFill>
              </a:rPr>
              <a:t>Meltdown</a:t>
            </a:r>
            <a:r>
              <a:rPr lang="zh-TW" altLang="en-US" sz="4800" dirty="0">
                <a:solidFill>
                  <a:schemeClr val="bg1"/>
                </a:solidFill>
              </a:rPr>
              <a:t>和</a:t>
            </a:r>
            <a:r>
              <a:rPr lang="en-US" altLang="zh-TW" sz="4800" dirty="0" err="1">
                <a:solidFill>
                  <a:schemeClr val="bg1"/>
                </a:solidFill>
              </a:rPr>
              <a:t>Spectre</a:t>
            </a:r>
            <a:r>
              <a:rPr lang="en-US" altLang="zh-TW" sz="4800" dirty="0">
                <a:solidFill>
                  <a:schemeClr val="bg1"/>
                </a:solidFill>
              </a:rPr>
              <a:t>!</a:t>
            </a:r>
            <a:endParaRPr lang="en-US" sz="4800" dirty="0">
              <a:solidFill>
                <a:schemeClr val="bg1"/>
              </a:solidFill>
            </a:endParaRPr>
          </a:p>
        </p:txBody>
      </p:sp>
      <p:sp>
        <p:nvSpPr>
          <p:cNvPr id="5" name="文字方塊 4">
            <a:extLst>
              <a:ext uri="{FF2B5EF4-FFF2-40B4-BE49-F238E27FC236}">
                <a16:creationId xmlns:a16="http://schemas.microsoft.com/office/drawing/2014/main" id="{28D2911B-B7D2-4EAC-9EF8-684D7C82901E}"/>
              </a:ext>
            </a:extLst>
          </p:cNvPr>
          <p:cNvSpPr txBox="1"/>
          <p:nvPr/>
        </p:nvSpPr>
        <p:spPr>
          <a:xfrm>
            <a:off x="1617345" y="2468737"/>
            <a:ext cx="5643212"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被駭到根本不知道</a:t>
            </a:r>
            <a:r>
              <a:rPr lang="en-US" altLang="zh-TW" sz="4800" dirty="0">
                <a:solidFill>
                  <a:schemeClr val="bg1"/>
                </a:solidFill>
              </a:rPr>
              <a:t>!!</a:t>
            </a:r>
            <a:endParaRPr lang="en-US" sz="4800" dirty="0">
              <a:solidFill>
                <a:schemeClr val="bg1"/>
              </a:solidFill>
            </a:endParaRPr>
          </a:p>
        </p:txBody>
      </p:sp>
      <p:sp>
        <p:nvSpPr>
          <p:cNvPr id="6" name="文字方塊 5">
            <a:extLst>
              <a:ext uri="{FF2B5EF4-FFF2-40B4-BE49-F238E27FC236}">
                <a16:creationId xmlns:a16="http://schemas.microsoft.com/office/drawing/2014/main" id="{62B8EA58-71AE-4116-BA34-3EF2A7B62AC8}"/>
              </a:ext>
            </a:extLst>
          </p:cNvPr>
          <p:cNvSpPr txBox="1"/>
          <p:nvPr/>
        </p:nvSpPr>
        <p:spPr>
          <a:xfrm>
            <a:off x="2726924" y="3925410"/>
            <a:ext cx="4852932"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還要你無從查起</a:t>
            </a:r>
            <a:r>
              <a:rPr lang="en-US" altLang="zh-TW" sz="4800" dirty="0">
                <a:solidFill>
                  <a:schemeClr val="bg1"/>
                </a:solidFill>
              </a:rPr>
              <a:t>!</a:t>
            </a:r>
            <a:endParaRPr lang="en-US" sz="4800" dirty="0">
              <a:solidFill>
                <a:schemeClr val="bg1"/>
              </a:solidFill>
            </a:endParaRPr>
          </a:p>
        </p:txBody>
      </p:sp>
    </p:spTree>
    <p:extLst>
      <p:ext uri="{BB962C8B-B14F-4D97-AF65-F5344CB8AC3E}">
        <p14:creationId xmlns:p14="http://schemas.microsoft.com/office/powerpoint/2010/main" val="413408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A7A1D0C-89D7-4DFD-B343-EEB0A3CCDFEA}"/>
              </a:ext>
            </a:extLst>
          </p:cNvPr>
          <p:cNvSpPr>
            <a:spLocks noGrp="1"/>
          </p:cNvSpPr>
          <p:nvPr>
            <p:ph type="title"/>
          </p:nvPr>
        </p:nvSpPr>
        <p:spPr/>
        <p:txBody>
          <a:bodyPr/>
          <a:lstStyle/>
          <a:p>
            <a:r>
              <a:rPr lang="zh-TW" altLang="en-US" dirty="0"/>
              <a:t>觀點與角度</a:t>
            </a:r>
            <a:endParaRPr lang="en-US" dirty="0"/>
          </a:p>
        </p:txBody>
      </p:sp>
      <p:pic>
        <p:nvPicPr>
          <p:cNvPr id="8" name="內容版面配置區 3">
            <a:extLst>
              <a:ext uri="{FF2B5EF4-FFF2-40B4-BE49-F238E27FC236}">
                <a16:creationId xmlns:a16="http://schemas.microsoft.com/office/drawing/2014/main" id="{C6B41177-1F78-4023-9806-FFEF8FAA500F}"/>
              </a:ext>
            </a:extLst>
          </p:cNvPr>
          <p:cNvPicPr>
            <a:picLocks noGrp="1" noChangeAspect="1"/>
          </p:cNvPicPr>
          <p:nvPr>
            <p:ph idx="1"/>
          </p:nvPr>
        </p:nvPicPr>
        <p:blipFill>
          <a:blip r:embed="rId2"/>
          <a:stretch>
            <a:fillRect/>
          </a:stretch>
        </p:blipFill>
        <p:spPr>
          <a:xfrm>
            <a:off x="0" y="1189179"/>
            <a:ext cx="9144000" cy="4651652"/>
          </a:xfrm>
          <a:prstGeom prst="rect">
            <a:avLst/>
          </a:prstGeom>
        </p:spPr>
      </p:pic>
    </p:spTree>
    <p:extLst>
      <p:ext uri="{BB962C8B-B14F-4D97-AF65-F5344CB8AC3E}">
        <p14:creationId xmlns:p14="http://schemas.microsoft.com/office/powerpoint/2010/main" val="3579529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A7A1D0C-89D7-4DFD-B343-EEB0A3CCDFEA}"/>
              </a:ext>
            </a:extLst>
          </p:cNvPr>
          <p:cNvSpPr>
            <a:spLocks noGrp="1"/>
          </p:cNvSpPr>
          <p:nvPr>
            <p:ph type="title"/>
          </p:nvPr>
        </p:nvSpPr>
        <p:spPr/>
        <p:txBody>
          <a:bodyPr/>
          <a:lstStyle/>
          <a:p>
            <a:r>
              <a:rPr lang="zh-TW" altLang="en-US" dirty="0"/>
              <a:t>觀點與角度</a:t>
            </a:r>
            <a:endParaRPr lang="en-US" dirty="0"/>
          </a:p>
        </p:txBody>
      </p:sp>
      <p:graphicFrame>
        <p:nvGraphicFramePr>
          <p:cNvPr id="4" name="資料庫圖表 3">
            <a:extLst>
              <a:ext uri="{FF2B5EF4-FFF2-40B4-BE49-F238E27FC236}">
                <a16:creationId xmlns:a16="http://schemas.microsoft.com/office/drawing/2014/main" id="{1E46F3F0-A38F-4BC4-8CB2-526C15DBEF39}"/>
              </a:ext>
            </a:extLst>
          </p:cNvPr>
          <p:cNvGraphicFramePr/>
          <p:nvPr>
            <p:extLst>
              <p:ext uri="{D42A27DB-BD31-4B8C-83A1-F6EECF244321}">
                <p14:modId xmlns:p14="http://schemas.microsoft.com/office/powerpoint/2010/main" val="2634348143"/>
              </p:ext>
            </p:extLst>
          </p:nvPr>
        </p:nvGraphicFramePr>
        <p:xfrm>
          <a:off x="1869640" y="1196530"/>
          <a:ext cx="6979085" cy="4694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資料庫圖表 4">
            <a:extLst>
              <a:ext uri="{FF2B5EF4-FFF2-40B4-BE49-F238E27FC236}">
                <a16:creationId xmlns:a16="http://schemas.microsoft.com/office/drawing/2014/main" id="{89F5D061-6497-4B59-912A-E9B43248A6F0}"/>
              </a:ext>
            </a:extLst>
          </p:cNvPr>
          <p:cNvGraphicFramePr/>
          <p:nvPr>
            <p:extLst>
              <p:ext uri="{D42A27DB-BD31-4B8C-83A1-F6EECF244321}">
                <p14:modId xmlns:p14="http://schemas.microsoft.com/office/powerpoint/2010/main" val="2860383555"/>
              </p:ext>
            </p:extLst>
          </p:nvPr>
        </p:nvGraphicFramePr>
        <p:xfrm>
          <a:off x="0" y="1189179"/>
          <a:ext cx="1919381" cy="46947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78662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25C0753-7863-4518-B8E0-A5DF53739987}"/>
              </a:ext>
            </a:extLst>
          </p:cNvPr>
          <p:cNvSpPr>
            <a:spLocks noGrp="1"/>
          </p:cNvSpPr>
          <p:nvPr>
            <p:ph type="body" sz="quarter" idx="10"/>
          </p:nvPr>
        </p:nvSpPr>
        <p:spPr/>
        <p:txBody>
          <a:bodyPr/>
          <a:lstStyle/>
          <a:p>
            <a:endParaRPr lang="en-US"/>
          </a:p>
        </p:txBody>
      </p:sp>
      <p:sp>
        <p:nvSpPr>
          <p:cNvPr id="3" name="標題 2">
            <a:extLst>
              <a:ext uri="{FF2B5EF4-FFF2-40B4-BE49-F238E27FC236}">
                <a16:creationId xmlns:a16="http://schemas.microsoft.com/office/drawing/2014/main" id="{C32085E8-55F9-45AD-AC15-118587780304}"/>
              </a:ext>
            </a:extLst>
          </p:cNvPr>
          <p:cNvSpPr>
            <a:spLocks noGrp="1"/>
          </p:cNvSpPr>
          <p:nvPr>
            <p:ph type="title"/>
          </p:nvPr>
        </p:nvSpPr>
        <p:spPr/>
        <p:txBody>
          <a:bodyPr/>
          <a:lstStyle/>
          <a:p>
            <a:r>
              <a:rPr lang="zh-TW" altLang="en-US" dirty="0"/>
              <a:t>觀點與角度</a:t>
            </a:r>
            <a:endParaRPr lang="en-US" dirty="0"/>
          </a:p>
        </p:txBody>
      </p:sp>
      <p:pic>
        <p:nvPicPr>
          <p:cNvPr id="5" name="圖片 4">
            <a:extLst>
              <a:ext uri="{FF2B5EF4-FFF2-40B4-BE49-F238E27FC236}">
                <a16:creationId xmlns:a16="http://schemas.microsoft.com/office/drawing/2014/main" id="{B6B9A735-67FF-4DD8-87DB-65182BF8F467}"/>
              </a:ext>
            </a:extLst>
          </p:cNvPr>
          <p:cNvPicPr>
            <a:picLocks noChangeAspect="1"/>
          </p:cNvPicPr>
          <p:nvPr/>
        </p:nvPicPr>
        <p:blipFill rotWithShape="1">
          <a:blip r:embed="rId2">
            <a:extLst>
              <a:ext uri="{28A0092B-C50C-407E-A947-70E740481C1C}">
                <a14:useLocalDpi xmlns:a14="http://schemas.microsoft.com/office/drawing/2010/main" val="0"/>
              </a:ext>
            </a:extLst>
          </a:blip>
          <a:srcRect t="12263" b="13824"/>
          <a:stretch/>
        </p:blipFill>
        <p:spPr>
          <a:xfrm>
            <a:off x="0" y="1065352"/>
            <a:ext cx="9144000" cy="5068842"/>
          </a:xfrm>
          <a:prstGeom prst="rect">
            <a:avLst/>
          </a:prstGeom>
        </p:spPr>
      </p:pic>
      <p:pic>
        <p:nvPicPr>
          <p:cNvPr id="7" name="圖片 6">
            <a:extLst>
              <a:ext uri="{FF2B5EF4-FFF2-40B4-BE49-F238E27FC236}">
                <a16:creationId xmlns:a16="http://schemas.microsoft.com/office/drawing/2014/main" id="{48EDE433-B104-492A-8F7E-D9F1D020D251}"/>
              </a:ext>
            </a:extLst>
          </p:cNvPr>
          <p:cNvPicPr>
            <a:picLocks noChangeAspect="1"/>
          </p:cNvPicPr>
          <p:nvPr/>
        </p:nvPicPr>
        <p:blipFill rotWithShape="1">
          <a:blip r:embed="rId3">
            <a:extLst>
              <a:ext uri="{28A0092B-C50C-407E-A947-70E740481C1C}">
                <a14:useLocalDpi xmlns:a14="http://schemas.microsoft.com/office/drawing/2010/main" val="0"/>
              </a:ext>
            </a:extLst>
          </a:blip>
          <a:srcRect l="1016" t="35398" r="1756" b="17743"/>
          <a:stretch/>
        </p:blipFill>
        <p:spPr>
          <a:xfrm>
            <a:off x="-516184" y="1065352"/>
            <a:ext cx="9660184" cy="5068841"/>
          </a:xfrm>
          <a:prstGeom prst="rect">
            <a:avLst/>
          </a:prstGeom>
        </p:spPr>
      </p:pic>
    </p:spTree>
    <p:extLst>
      <p:ext uri="{BB962C8B-B14F-4D97-AF65-F5344CB8AC3E}">
        <p14:creationId xmlns:p14="http://schemas.microsoft.com/office/powerpoint/2010/main" val="203118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DD09E71F-1D02-4ADD-8236-BF9C0A5A69D3}"/>
              </a:ext>
            </a:extLst>
          </p:cNvPr>
          <p:cNvSpPr txBox="1"/>
          <p:nvPr/>
        </p:nvSpPr>
        <p:spPr>
          <a:xfrm>
            <a:off x="630314" y="798990"/>
            <a:ext cx="6524863"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金光黨從來就沒有消失</a:t>
            </a:r>
            <a:endParaRPr lang="en-US" sz="4800" dirty="0">
              <a:solidFill>
                <a:schemeClr val="bg1"/>
              </a:solidFill>
            </a:endParaRPr>
          </a:p>
        </p:txBody>
      </p:sp>
      <p:sp>
        <p:nvSpPr>
          <p:cNvPr id="5" name="文字方塊 4">
            <a:extLst>
              <a:ext uri="{FF2B5EF4-FFF2-40B4-BE49-F238E27FC236}">
                <a16:creationId xmlns:a16="http://schemas.microsoft.com/office/drawing/2014/main" id="{28D2911B-B7D2-4EAC-9EF8-684D7C82901E}"/>
              </a:ext>
            </a:extLst>
          </p:cNvPr>
          <p:cNvSpPr txBox="1"/>
          <p:nvPr/>
        </p:nvSpPr>
        <p:spPr>
          <a:xfrm>
            <a:off x="1617345" y="2468737"/>
            <a:ext cx="4062651"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目的完全一致</a:t>
            </a:r>
            <a:endParaRPr lang="en-US" sz="4800" dirty="0">
              <a:solidFill>
                <a:schemeClr val="bg1"/>
              </a:solidFill>
            </a:endParaRPr>
          </a:p>
        </p:txBody>
      </p:sp>
      <p:sp>
        <p:nvSpPr>
          <p:cNvPr id="6" name="文字方塊 5">
            <a:extLst>
              <a:ext uri="{FF2B5EF4-FFF2-40B4-BE49-F238E27FC236}">
                <a16:creationId xmlns:a16="http://schemas.microsoft.com/office/drawing/2014/main" id="{62B8EA58-71AE-4116-BA34-3EF2A7B62AC8}"/>
              </a:ext>
            </a:extLst>
          </p:cNvPr>
          <p:cNvSpPr txBox="1"/>
          <p:nvPr/>
        </p:nvSpPr>
        <p:spPr>
          <a:xfrm>
            <a:off x="2726924" y="3925410"/>
            <a:ext cx="5293757" cy="960263"/>
          </a:xfrm>
          <a:prstGeom prst="rect">
            <a:avLst/>
          </a:prstGeom>
          <a:noFill/>
        </p:spPr>
        <p:txBody>
          <a:bodyPr wrap="none" lIns="182880" tIns="146304" rIns="182880" bIns="146304" rtlCol="0">
            <a:spAutoFit/>
          </a:bodyPr>
          <a:lstStyle/>
          <a:p>
            <a:pPr>
              <a:lnSpc>
                <a:spcPct val="90000"/>
              </a:lnSpc>
              <a:spcAft>
                <a:spcPts val="600"/>
              </a:spcAft>
            </a:pPr>
            <a:r>
              <a:rPr lang="zh-TW" altLang="en-US" sz="4800" dirty="0">
                <a:solidFill>
                  <a:schemeClr val="bg1"/>
                </a:solidFill>
              </a:rPr>
              <a:t>行為由實體變虛擬</a:t>
            </a:r>
            <a:endParaRPr lang="en-US" sz="4800" dirty="0">
              <a:solidFill>
                <a:schemeClr val="bg1"/>
              </a:solidFill>
            </a:endParaRPr>
          </a:p>
        </p:txBody>
      </p:sp>
    </p:spTree>
    <p:extLst>
      <p:ext uri="{BB962C8B-B14F-4D97-AF65-F5344CB8AC3E}">
        <p14:creationId xmlns:p14="http://schemas.microsoft.com/office/powerpoint/2010/main" val="215238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94EEA75-6D2E-48E9-9B6C-DCE167905ADE}"/>
              </a:ext>
            </a:extLst>
          </p:cNvPr>
          <p:cNvSpPr>
            <a:spLocks noGrp="1"/>
          </p:cNvSpPr>
          <p:nvPr>
            <p:ph type="title"/>
          </p:nvPr>
        </p:nvSpPr>
        <p:spPr/>
        <p:txBody>
          <a:bodyPr/>
          <a:lstStyle/>
          <a:p>
            <a:r>
              <a:rPr lang="zh-TW" altLang="en-US" dirty="0"/>
              <a:t>      攻防之間</a:t>
            </a:r>
            <a:endParaRPr lang="en-US" dirty="0"/>
          </a:p>
        </p:txBody>
      </p:sp>
      <p:sp>
        <p:nvSpPr>
          <p:cNvPr id="5" name="文字版面配置區 4">
            <a:extLst>
              <a:ext uri="{FF2B5EF4-FFF2-40B4-BE49-F238E27FC236}">
                <a16:creationId xmlns:a16="http://schemas.microsoft.com/office/drawing/2014/main" id="{6080C0E1-961A-4110-ACC6-E7F96A9EA12A}"/>
              </a:ext>
            </a:extLst>
          </p:cNvPr>
          <p:cNvSpPr>
            <a:spLocks noGrp="1"/>
          </p:cNvSpPr>
          <p:nvPr>
            <p:ph type="body" sz="quarter" idx="12"/>
          </p:nvPr>
        </p:nvSpPr>
        <p:spPr>
          <a:xfrm>
            <a:off x="860284" y="3557554"/>
            <a:ext cx="5342395" cy="1403461"/>
          </a:xfrm>
        </p:spPr>
        <p:txBody>
          <a:bodyPr/>
          <a:lstStyle/>
          <a:p>
            <a:r>
              <a:rPr lang="zh-TW" altLang="en-US" sz="4000" dirty="0"/>
              <a:t>攻者永遠都不會輸</a:t>
            </a:r>
            <a:endParaRPr lang="en-US" sz="4000" dirty="0"/>
          </a:p>
        </p:txBody>
      </p:sp>
      <p:sp>
        <p:nvSpPr>
          <p:cNvPr id="6" name="文字版面配置區 4">
            <a:extLst>
              <a:ext uri="{FF2B5EF4-FFF2-40B4-BE49-F238E27FC236}">
                <a16:creationId xmlns:a16="http://schemas.microsoft.com/office/drawing/2014/main" id="{A1B7A7D9-DAE3-431E-B4B1-58E62D824BE4}"/>
              </a:ext>
            </a:extLst>
          </p:cNvPr>
          <p:cNvSpPr txBox="1">
            <a:spLocks/>
          </p:cNvSpPr>
          <p:nvPr/>
        </p:nvSpPr>
        <p:spPr>
          <a:xfrm>
            <a:off x="1927084" y="4544604"/>
            <a:ext cx="5342395" cy="849463"/>
          </a:xfrm>
          <a:prstGeom prst="rect">
            <a:avLst/>
          </a:prstGeom>
          <a:noFill/>
        </p:spPr>
        <p:txBody>
          <a:bodyPr vert="horz" wrap="square" lIns="182880" tIns="146304" rIns="182880" bIns="146304" rtlCol="0">
            <a:spAutoFit/>
          </a:bodyPr>
          <a:lstStyle>
            <a:lvl1pPr marL="0" marR="0" indent="0" algn="l" defTabSz="914344"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sz="4000" dirty="0"/>
              <a:t>守者永遠都不會贏</a:t>
            </a:r>
            <a:endParaRPr lang="en-US" sz="4000" dirty="0"/>
          </a:p>
        </p:txBody>
      </p:sp>
      <p:pic>
        <p:nvPicPr>
          <p:cNvPr id="3" name="圖片 2">
            <a:extLst>
              <a:ext uri="{FF2B5EF4-FFF2-40B4-BE49-F238E27FC236}">
                <a16:creationId xmlns:a16="http://schemas.microsoft.com/office/drawing/2014/main" id="{BC68A61A-9DBE-4B19-A833-A5BDFC123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907963" y="1332411"/>
            <a:ext cx="3589240" cy="3104207"/>
          </a:xfrm>
          <a:prstGeom prst="rect">
            <a:avLst/>
          </a:prstGeom>
        </p:spPr>
      </p:pic>
    </p:spTree>
    <p:extLst>
      <p:ext uri="{BB962C8B-B14F-4D97-AF65-F5344CB8AC3E}">
        <p14:creationId xmlns:p14="http://schemas.microsoft.com/office/powerpoint/2010/main" val="365047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C2F466E-46B2-4FA2-9C36-F83B3A3A1116}"/>
              </a:ext>
            </a:extLst>
          </p:cNvPr>
          <p:cNvSpPr txBox="1">
            <a:spLocks/>
          </p:cNvSpPr>
          <p:nvPr/>
        </p:nvSpPr>
        <p:spPr>
          <a:xfrm>
            <a:off x="358435" y="2485500"/>
            <a:ext cx="8373110" cy="889480"/>
          </a:xfrm>
          <a:prstGeom prst="rect">
            <a:avLst/>
          </a:prstGeom>
        </p:spPr>
        <p:txBody>
          <a:bodyPr vert="horz" lIns="68598" tIns="34299" rIns="68598" bIns="34299" rtlCol="0" anchor="b">
            <a:normAutofit lnSpcReduction="10000"/>
          </a:bodyPr>
          <a:lstStyle>
            <a:lvl1pPr algn="l" defTabSz="914400" rtl="0" eaLnBrk="1" latinLnBrk="0" hangingPunct="1">
              <a:lnSpc>
                <a:spcPct val="90000"/>
              </a:lnSpc>
              <a:spcBef>
                <a:spcPct val="0"/>
              </a:spcBef>
              <a:buNone/>
              <a:defRPr sz="5400" kern="1200">
                <a:solidFill>
                  <a:schemeClr val="tx1"/>
                </a:solidFill>
                <a:latin typeface="Microsoft JhengHei UI" panose="020B0604030504040204" pitchFamily="34" charset="-120"/>
                <a:ea typeface="Microsoft JhengHei UI" panose="020B0604030504040204" pitchFamily="34" charset="-120"/>
                <a:cs typeface="+mj-cs"/>
              </a:defRPr>
            </a:lvl1pPr>
          </a:lstStyle>
          <a:p>
            <a:pPr algn="ctr"/>
            <a:r>
              <a:rPr lang="zh-TW" altLang="en-US" sz="6000" dirty="0">
                <a:solidFill>
                  <a:schemeClr val="bg1"/>
                </a:solidFill>
              </a:rPr>
              <a:t>最可怕的是故意</a:t>
            </a:r>
            <a:r>
              <a:rPr lang="en-US" altLang="zh-TW" sz="6000" dirty="0">
                <a:solidFill>
                  <a:schemeClr val="bg1"/>
                </a:solidFill>
              </a:rPr>
              <a:t>!!!</a:t>
            </a:r>
            <a:endParaRPr lang="zh-TW" altLang="en-US" sz="6000" dirty="0">
              <a:solidFill>
                <a:schemeClr val="bg1"/>
              </a:solidFill>
            </a:endParaRPr>
          </a:p>
        </p:txBody>
      </p:sp>
      <p:pic>
        <p:nvPicPr>
          <p:cNvPr id="3" name="圖片 2">
            <a:extLst>
              <a:ext uri="{FF2B5EF4-FFF2-40B4-BE49-F238E27FC236}">
                <a16:creationId xmlns:a16="http://schemas.microsoft.com/office/drawing/2014/main" id="{035E95AC-C5F6-4BC6-A857-059D8C398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374" y="3654475"/>
            <a:ext cx="3833976" cy="3315871"/>
          </a:xfrm>
          <a:prstGeom prst="rect">
            <a:avLst/>
          </a:prstGeom>
        </p:spPr>
      </p:pic>
    </p:spTree>
    <p:extLst>
      <p:ext uri="{BB962C8B-B14F-4D97-AF65-F5344CB8AC3E}">
        <p14:creationId xmlns:p14="http://schemas.microsoft.com/office/powerpoint/2010/main" val="1923504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9623324-B3A1-44D4-BBBE-68E7FDA5F019}"/>
              </a:ext>
            </a:extLst>
          </p:cNvPr>
          <p:cNvSpPr>
            <a:spLocks noGrp="1"/>
          </p:cNvSpPr>
          <p:nvPr>
            <p:ph type="title"/>
          </p:nvPr>
        </p:nvSpPr>
        <p:spPr/>
        <p:txBody>
          <a:bodyPr/>
          <a:lstStyle/>
          <a:p>
            <a:r>
              <a:rPr lang="en-US" altLang="zh-TW" dirty="0"/>
              <a:t>About me</a:t>
            </a:r>
            <a:endParaRPr lang="en-US" dirty="0"/>
          </a:p>
        </p:txBody>
      </p:sp>
      <p:sp>
        <p:nvSpPr>
          <p:cNvPr id="6" name="文字版面配置區 5">
            <a:extLst>
              <a:ext uri="{FF2B5EF4-FFF2-40B4-BE49-F238E27FC236}">
                <a16:creationId xmlns:a16="http://schemas.microsoft.com/office/drawing/2014/main" id="{83B34BF9-0D3C-42B1-B4F1-99BABEAB8818}"/>
              </a:ext>
            </a:extLst>
          </p:cNvPr>
          <p:cNvSpPr>
            <a:spLocks noGrp="1"/>
          </p:cNvSpPr>
          <p:nvPr>
            <p:ph type="body" sz="quarter" idx="10"/>
          </p:nvPr>
        </p:nvSpPr>
        <p:spPr>
          <a:xfrm>
            <a:off x="201929" y="1474927"/>
            <a:ext cx="8740142" cy="4296689"/>
          </a:xfrm>
        </p:spPr>
        <p:txBody>
          <a:bodyPr/>
          <a:lstStyle/>
          <a:p>
            <a:pPr>
              <a:lnSpc>
                <a:spcPct val="100000"/>
              </a:lnSpc>
              <a:spcBef>
                <a:spcPts val="1000"/>
              </a:spcBef>
            </a:pPr>
            <a:r>
              <a:rPr lang="zh-TW" altLang="zh-TW" dirty="0"/>
              <a:t>黃建笙</a:t>
            </a:r>
            <a:r>
              <a:rPr lang="en-US" altLang="zh-TW" dirty="0"/>
              <a:t>-Huang Jason</a:t>
            </a:r>
          </a:p>
          <a:p>
            <a:pPr>
              <a:lnSpc>
                <a:spcPct val="100000"/>
              </a:lnSpc>
              <a:spcBef>
                <a:spcPts val="1000"/>
              </a:spcBef>
            </a:pPr>
            <a:r>
              <a:rPr lang="zh-TW" altLang="en-US" sz="2000" dirty="0"/>
              <a:t>高雄第一科技大學 資訊管理系</a:t>
            </a:r>
            <a:r>
              <a:rPr lang="en-US" altLang="zh-TW" sz="2000" dirty="0"/>
              <a:t>(</a:t>
            </a:r>
            <a:r>
              <a:rPr lang="zh-TW" altLang="en-US" sz="2000" dirty="0"/>
              <a:t>所</a:t>
            </a:r>
            <a:r>
              <a:rPr lang="en-US" altLang="zh-TW" sz="2000" dirty="0"/>
              <a:t>) </a:t>
            </a:r>
            <a:r>
              <a:rPr lang="zh-TW" altLang="en-US" sz="2000" dirty="0"/>
              <a:t>碩士</a:t>
            </a:r>
            <a:endParaRPr lang="en-US" altLang="zh-TW" sz="2000" dirty="0"/>
          </a:p>
          <a:p>
            <a:pPr>
              <a:lnSpc>
                <a:spcPct val="100000"/>
              </a:lnSpc>
              <a:spcBef>
                <a:spcPts val="1000"/>
              </a:spcBef>
            </a:pPr>
            <a:r>
              <a:rPr lang="zh-TW" altLang="en-US" sz="2000" dirty="0">
                <a:hlinkClick r:id="rId2"/>
              </a:rPr>
              <a:t> </a:t>
            </a:r>
            <a:r>
              <a:rPr lang="en-US" altLang="zh-TW" sz="2000" dirty="0">
                <a:hlinkClick r:id="rId2"/>
              </a:rPr>
              <a:t>Microsoft MVP</a:t>
            </a:r>
            <a:br>
              <a:rPr lang="en-US" altLang="zh-TW" sz="2000" dirty="0"/>
            </a:br>
            <a:r>
              <a:rPr lang="en-US" altLang="zh-TW" sz="1800" dirty="0"/>
              <a:t>Enterprise Security </a:t>
            </a:r>
            <a:r>
              <a:rPr lang="zh-TW" altLang="en-US" sz="1800" dirty="0"/>
              <a:t>企業安全 </a:t>
            </a:r>
            <a:r>
              <a:rPr lang="en-US" altLang="zh-TW" sz="1800" dirty="0"/>
              <a:t>2010</a:t>
            </a:r>
            <a:r>
              <a:rPr lang="zh-TW" altLang="en-US" sz="1800" dirty="0"/>
              <a:t>年起至今</a:t>
            </a:r>
            <a:endParaRPr lang="en-US" altLang="zh-TW" sz="1400" dirty="0"/>
          </a:p>
          <a:p>
            <a:pPr>
              <a:lnSpc>
                <a:spcPct val="100000"/>
              </a:lnSpc>
              <a:spcBef>
                <a:spcPts val="1000"/>
              </a:spcBef>
            </a:pPr>
            <a:r>
              <a:rPr lang="en-US" altLang="zh-TW" sz="2000" dirty="0">
                <a:hlinkClick r:id="rId3"/>
              </a:rPr>
              <a:t>CISSP-ISSMP</a:t>
            </a:r>
            <a:r>
              <a:rPr lang="en-US" altLang="zh-TW" sz="2000" dirty="0"/>
              <a:t>(</a:t>
            </a:r>
            <a:r>
              <a:rPr lang="zh-TW" altLang="en-US" sz="2000" dirty="0"/>
              <a:t>台灣第四人</a:t>
            </a:r>
            <a:r>
              <a:rPr lang="en-US" altLang="zh-TW" sz="2000" dirty="0"/>
              <a:t>)</a:t>
            </a:r>
          </a:p>
          <a:p>
            <a:pPr>
              <a:lnSpc>
                <a:spcPct val="100000"/>
              </a:lnSpc>
              <a:spcBef>
                <a:spcPts val="1000"/>
              </a:spcBef>
            </a:pPr>
            <a:r>
              <a:rPr lang="en-US" altLang="zh-TW" sz="2000" dirty="0">
                <a:hlinkClick r:id="rId4"/>
              </a:rPr>
              <a:t>Microsoft Certified Trainer </a:t>
            </a:r>
            <a:endParaRPr lang="en-US" altLang="zh-TW" sz="2000" dirty="0"/>
          </a:p>
          <a:p>
            <a:pPr>
              <a:lnSpc>
                <a:spcPct val="100000"/>
              </a:lnSpc>
              <a:spcBef>
                <a:spcPts val="1000"/>
              </a:spcBef>
            </a:pPr>
            <a:r>
              <a:rPr lang="en-US" altLang="zh-TW" sz="2000" dirty="0">
                <a:hlinkClick r:id="rId5"/>
              </a:rPr>
              <a:t>Microsoft Tech</a:t>
            </a:r>
            <a:r>
              <a:rPr lang="zh-TW" altLang="en-US" sz="2000" dirty="0">
                <a:hlinkClick r:id="rId5"/>
              </a:rPr>
              <a:t>．</a:t>
            </a:r>
            <a:r>
              <a:rPr lang="en-US" altLang="zh-TW" sz="2000" dirty="0">
                <a:hlinkClick r:id="rId5"/>
              </a:rPr>
              <a:t>Days  2012~2015 </a:t>
            </a:r>
            <a:br>
              <a:rPr lang="en-US" altLang="zh-TW" sz="2000" dirty="0">
                <a:hlinkClick r:id="rId5"/>
              </a:rPr>
            </a:br>
            <a:r>
              <a:rPr lang="zh-TW" altLang="en-US" sz="2000" dirty="0">
                <a:hlinkClick r:id="rId5"/>
              </a:rPr>
              <a:t>資深特約講師</a:t>
            </a:r>
            <a:endParaRPr lang="en-US" altLang="zh-TW" sz="2000" dirty="0"/>
          </a:p>
          <a:p>
            <a:pPr>
              <a:lnSpc>
                <a:spcPct val="100000"/>
              </a:lnSpc>
              <a:spcBef>
                <a:spcPts val="1000"/>
              </a:spcBef>
            </a:pPr>
            <a:r>
              <a:rPr lang="en-US" altLang="zh-TW" sz="2000" dirty="0"/>
              <a:t>Blog-Jason</a:t>
            </a:r>
            <a:r>
              <a:rPr lang="zh-TW" altLang="en-US" sz="2000" dirty="0"/>
              <a:t>的電腦健身房</a:t>
            </a:r>
            <a:br>
              <a:rPr lang="en-US" altLang="zh-TW" sz="2000" dirty="0"/>
            </a:br>
            <a:r>
              <a:rPr lang="en-US" altLang="zh-TW" sz="2000" dirty="0">
                <a:hlinkClick r:id="rId6"/>
              </a:rPr>
              <a:t>https://www.dotblogs.com.tw/dotjason</a:t>
            </a:r>
            <a:endParaRPr lang="en-US" altLang="zh-TW" sz="3600" dirty="0"/>
          </a:p>
        </p:txBody>
      </p:sp>
      <p:pic>
        <p:nvPicPr>
          <p:cNvPr id="8" name="圖片 7">
            <a:extLst>
              <a:ext uri="{FF2B5EF4-FFF2-40B4-BE49-F238E27FC236}">
                <a16:creationId xmlns:a16="http://schemas.microsoft.com/office/drawing/2014/main" id="{3313E212-1010-4E1A-A6E0-BD4B37CC36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117" r="15761"/>
          <a:stretch/>
        </p:blipFill>
        <p:spPr>
          <a:xfrm>
            <a:off x="5810250" y="1389736"/>
            <a:ext cx="3000375" cy="4296689"/>
          </a:xfrm>
          <a:prstGeom prst="rect">
            <a:avLst/>
          </a:prstGeom>
        </p:spPr>
      </p:pic>
    </p:spTree>
    <p:extLst>
      <p:ext uri="{BB962C8B-B14F-4D97-AF65-F5344CB8AC3E}">
        <p14:creationId xmlns:p14="http://schemas.microsoft.com/office/powerpoint/2010/main" val="181395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97DF25A-EFF8-423A-B943-BAD5E4270B1C}"/>
              </a:ext>
            </a:extLst>
          </p:cNvPr>
          <p:cNvPicPr>
            <a:picLocks noChangeAspect="1"/>
          </p:cNvPicPr>
          <p:nvPr/>
        </p:nvPicPr>
        <p:blipFill rotWithShape="1">
          <a:blip r:embed="rId2"/>
          <a:srcRect l="297" r="203"/>
          <a:stretch/>
        </p:blipFill>
        <p:spPr>
          <a:xfrm>
            <a:off x="0" y="1343560"/>
            <a:ext cx="9144000" cy="3845227"/>
          </a:xfrm>
          <a:prstGeom prst="rect">
            <a:avLst/>
          </a:prstGeom>
        </p:spPr>
      </p:pic>
    </p:spTree>
    <p:extLst>
      <p:ext uri="{BB962C8B-B14F-4D97-AF65-F5344CB8AC3E}">
        <p14:creationId xmlns:p14="http://schemas.microsoft.com/office/powerpoint/2010/main" val="1622036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F6EC5A2F-0102-4618-96EE-B576987C6BB8}"/>
              </a:ext>
            </a:extLst>
          </p:cNvPr>
          <p:cNvSpPr>
            <a:spLocks noGrp="1"/>
          </p:cNvSpPr>
          <p:nvPr>
            <p:ph type="body" sz="quarter" idx="10"/>
          </p:nvPr>
        </p:nvSpPr>
        <p:spPr>
          <a:xfrm>
            <a:off x="201931" y="1189176"/>
            <a:ext cx="8740142" cy="4801314"/>
          </a:xfrm>
        </p:spPr>
        <p:txBody>
          <a:bodyPr/>
          <a:lstStyle/>
          <a:p>
            <a:r>
              <a:rPr lang="zh-TW" altLang="en-US" sz="4000" b="1" dirty="0"/>
              <a:t>包山包海包便宜</a:t>
            </a:r>
            <a:endParaRPr lang="en-US" altLang="zh-TW" sz="4000" b="1" dirty="0"/>
          </a:p>
          <a:p>
            <a:r>
              <a:rPr lang="en-US" altLang="zh-TW" sz="4000" b="1" dirty="0"/>
              <a:t> </a:t>
            </a:r>
            <a:r>
              <a:rPr lang="zh-TW" altLang="en-US" sz="4000" b="1" dirty="0"/>
              <a:t>做死做活做溝通</a:t>
            </a:r>
            <a:endParaRPr lang="en-US" altLang="zh-TW" sz="4000" b="1" dirty="0"/>
          </a:p>
          <a:p>
            <a:r>
              <a:rPr lang="zh-TW" altLang="en-US" sz="4000" b="1" dirty="0"/>
              <a:t>事件整合平台是重要的</a:t>
            </a:r>
            <a:endParaRPr lang="en-US" altLang="zh-TW" sz="4000" b="1" dirty="0"/>
          </a:p>
          <a:p>
            <a:r>
              <a:rPr lang="zh-TW" altLang="en-US" sz="4000" b="1" dirty="0"/>
              <a:t>比起</a:t>
            </a:r>
            <a:r>
              <a:rPr lang="en-US" altLang="zh-TW" sz="4000" b="1" dirty="0"/>
              <a:t>SOC</a:t>
            </a:r>
            <a:r>
              <a:rPr lang="zh-TW" altLang="en-US" sz="4000" b="1" dirty="0"/>
              <a:t>多了管理與回應</a:t>
            </a:r>
            <a:endParaRPr lang="en-US" altLang="zh-TW" sz="4000" b="1" dirty="0"/>
          </a:p>
          <a:p>
            <a:r>
              <a:rPr lang="en-US" altLang="zh-TW" sz="4000" b="1" dirty="0"/>
              <a:t>CSIRT</a:t>
            </a:r>
            <a:r>
              <a:rPr lang="zh-TW" altLang="en-US" sz="4000" b="1" dirty="0"/>
              <a:t>必須整合所有的資源</a:t>
            </a:r>
            <a:endParaRPr lang="en-US" altLang="zh-TW" sz="4000" b="1" dirty="0"/>
          </a:p>
          <a:p>
            <a:r>
              <a:rPr lang="zh-TW" altLang="en-US" sz="4000" b="1" dirty="0"/>
              <a:t>資安是企業的肝</a:t>
            </a:r>
            <a:endParaRPr lang="en-US" altLang="zh-TW" sz="4000" b="1" dirty="0"/>
          </a:p>
          <a:p>
            <a:r>
              <a:rPr lang="en-US" altLang="zh-TW" sz="4000" b="1" dirty="0"/>
              <a:t>CSIRT</a:t>
            </a:r>
            <a:r>
              <a:rPr lang="zh-TW" altLang="en-US" sz="4000" b="1" dirty="0"/>
              <a:t>是資安的神經線</a:t>
            </a:r>
            <a:endParaRPr lang="en-US" altLang="zh-TW" sz="4000" b="1" dirty="0"/>
          </a:p>
        </p:txBody>
      </p:sp>
      <p:sp>
        <p:nvSpPr>
          <p:cNvPr id="4" name="標題 3">
            <a:extLst>
              <a:ext uri="{FF2B5EF4-FFF2-40B4-BE49-F238E27FC236}">
                <a16:creationId xmlns:a16="http://schemas.microsoft.com/office/drawing/2014/main" id="{6998C972-611F-4302-B644-17230B495AC7}"/>
              </a:ext>
            </a:extLst>
          </p:cNvPr>
          <p:cNvSpPr>
            <a:spLocks noGrp="1"/>
          </p:cNvSpPr>
          <p:nvPr>
            <p:ph type="title"/>
          </p:nvPr>
        </p:nvSpPr>
        <p:spPr/>
        <p:txBody>
          <a:bodyPr/>
          <a:lstStyle/>
          <a:p>
            <a:r>
              <a:rPr lang="zh-TW" altLang="en-US" b="1" dirty="0"/>
              <a:t>守方應該要</a:t>
            </a:r>
            <a:r>
              <a:rPr lang="en-US" altLang="zh-TW" b="1" dirty="0"/>
              <a:t>…</a:t>
            </a:r>
            <a:endParaRPr lang="zh-TW" altLang="en-US" dirty="0"/>
          </a:p>
        </p:txBody>
      </p:sp>
      <p:pic>
        <p:nvPicPr>
          <p:cNvPr id="3" name="圖片 2">
            <a:extLst>
              <a:ext uri="{FF2B5EF4-FFF2-40B4-BE49-F238E27FC236}">
                <a16:creationId xmlns:a16="http://schemas.microsoft.com/office/drawing/2014/main" id="{2C4A7FD5-4B98-420F-AA9C-FD2A4EAFB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940" y="3347139"/>
            <a:ext cx="3524250" cy="3048000"/>
          </a:xfrm>
          <a:prstGeom prst="rect">
            <a:avLst/>
          </a:prstGeom>
        </p:spPr>
      </p:pic>
    </p:spTree>
    <p:extLst>
      <p:ext uri="{BB962C8B-B14F-4D97-AF65-F5344CB8AC3E}">
        <p14:creationId xmlns:p14="http://schemas.microsoft.com/office/powerpoint/2010/main" val="83275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E39FB612-E9D1-437E-A6DF-5E3316081CCD}"/>
              </a:ext>
            </a:extLst>
          </p:cNvPr>
          <p:cNvSpPr>
            <a:spLocks noGrp="1"/>
          </p:cNvSpPr>
          <p:nvPr>
            <p:ph type="body" sz="quarter" idx="10"/>
          </p:nvPr>
        </p:nvSpPr>
        <p:spPr/>
        <p:txBody>
          <a:bodyPr/>
          <a:lstStyle/>
          <a:p>
            <a:endParaRPr lang="en-US"/>
          </a:p>
        </p:txBody>
      </p:sp>
      <p:sp>
        <p:nvSpPr>
          <p:cNvPr id="5" name="標題 4">
            <a:extLst>
              <a:ext uri="{FF2B5EF4-FFF2-40B4-BE49-F238E27FC236}">
                <a16:creationId xmlns:a16="http://schemas.microsoft.com/office/drawing/2014/main" id="{515BB1AF-69EB-488C-A86A-52C311698770}"/>
              </a:ext>
            </a:extLst>
          </p:cNvPr>
          <p:cNvSpPr>
            <a:spLocks noGrp="1"/>
          </p:cNvSpPr>
          <p:nvPr>
            <p:ph type="title"/>
          </p:nvPr>
        </p:nvSpPr>
        <p:spPr/>
        <p:txBody>
          <a:bodyPr/>
          <a:lstStyle/>
          <a:p>
            <a:r>
              <a:rPr lang="zh-TW" altLang="en-US" dirty="0"/>
              <a:t>攻方只需要</a:t>
            </a:r>
            <a:r>
              <a:rPr lang="en-US" altLang="zh-TW" dirty="0"/>
              <a:t>…</a:t>
            </a:r>
            <a:endParaRPr lang="en-US" dirty="0"/>
          </a:p>
        </p:txBody>
      </p:sp>
      <p:pic>
        <p:nvPicPr>
          <p:cNvPr id="3" name="圖片 2">
            <a:extLst>
              <a:ext uri="{FF2B5EF4-FFF2-40B4-BE49-F238E27FC236}">
                <a16:creationId xmlns:a16="http://schemas.microsoft.com/office/drawing/2014/main" id="{E58B7B95-CB9F-4027-A78B-9E5B0B73B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7605"/>
            <a:ext cx="9144000" cy="5143500"/>
          </a:xfrm>
          <a:prstGeom prst="rect">
            <a:avLst/>
          </a:prstGeom>
        </p:spPr>
      </p:pic>
    </p:spTree>
    <p:extLst>
      <p:ext uri="{BB962C8B-B14F-4D97-AF65-F5344CB8AC3E}">
        <p14:creationId xmlns:p14="http://schemas.microsoft.com/office/powerpoint/2010/main" val="104480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A37283-10F4-464D-AEEF-828A4D19CCF2}"/>
              </a:ext>
            </a:extLst>
          </p:cNvPr>
          <p:cNvSpPr>
            <a:spLocks noGrp="1"/>
          </p:cNvSpPr>
          <p:nvPr>
            <p:ph type="title"/>
          </p:nvPr>
        </p:nvSpPr>
        <p:spPr/>
        <p:txBody>
          <a:bodyPr/>
          <a:lstStyle/>
          <a:p>
            <a:r>
              <a:rPr lang="zh-TW" altLang="en-US" dirty="0"/>
              <a:t>   攻擊手法更細緻</a:t>
            </a:r>
            <a:endParaRPr lang="en-US" dirty="0"/>
          </a:p>
        </p:txBody>
      </p:sp>
      <p:sp>
        <p:nvSpPr>
          <p:cNvPr id="7" name="文字版面配置區 6">
            <a:extLst>
              <a:ext uri="{FF2B5EF4-FFF2-40B4-BE49-F238E27FC236}">
                <a16:creationId xmlns:a16="http://schemas.microsoft.com/office/drawing/2014/main" id="{891953FD-39DE-4BE2-81E3-9A80B65E44BA}"/>
              </a:ext>
            </a:extLst>
          </p:cNvPr>
          <p:cNvSpPr>
            <a:spLocks noGrp="1"/>
          </p:cNvSpPr>
          <p:nvPr>
            <p:ph type="body" sz="quarter" idx="12"/>
          </p:nvPr>
        </p:nvSpPr>
        <p:spPr>
          <a:xfrm>
            <a:off x="281444" y="3853424"/>
            <a:ext cx="6667996" cy="729943"/>
          </a:xfrm>
        </p:spPr>
        <p:txBody>
          <a:bodyPr/>
          <a:lstStyle/>
          <a:p>
            <a:r>
              <a:rPr lang="en-US" dirty="0"/>
              <a:t>C&amp;C</a:t>
            </a:r>
            <a:r>
              <a:rPr lang="zh-TW" altLang="en-US" dirty="0"/>
              <a:t>就快要退流行了</a:t>
            </a:r>
            <a:r>
              <a:rPr lang="en-US" altLang="zh-TW" dirty="0"/>
              <a:t>!</a:t>
            </a:r>
            <a:endParaRPr lang="en-US" dirty="0"/>
          </a:p>
        </p:txBody>
      </p:sp>
      <p:pic>
        <p:nvPicPr>
          <p:cNvPr id="3" name="圖片 2">
            <a:extLst>
              <a:ext uri="{FF2B5EF4-FFF2-40B4-BE49-F238E27FC236}">
                <a16:creationId xmlns:a16="http://schemas.microsoft.com/office/drawing/2014/main" id="{CDA29298-81F9-4122-ACEB-07A4FA1C8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4678940"/>
            <a:ext cx="2590391" cy="2240338"/>
          </a:xfrm>
          <a:prstGeom prst="rect">
            <a:avLst/>
          </a:prstGeom>
        </p:spPr>
      </p:pic>
    </p:spTree>
    <p:extLst>
      <p:ext uri="{BB962C8B-B14F-4D97-AF65-F5344CB8AC3E}">
        <p14:creationId xmlns:p14="http://schemas.microsoft.com/office/powerpoint/2010/main" val="3445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BA4C81B3-C753-4F54-BB18-21FC96B68442}"/>
              </a:ext>
            </a:extLst>
          </p:cNvPr>
          <p:cNvSpPr>
            <a:spLocks noGrp="1"/>
          </p:cNvSpPr>
          <p:nvPr>
            <p:ph type="body" sz="quarter" idx="10"/>
          </p:nvPr>
        </p:nvSpPr>
        <p:spPr/>
        <p:txBody>
          <a:bodyPr/>
          <a:lstStyle/>
          <a:p>
            <a:endParaRPr lang="en-US" dirty="0"/>
          </a:p>
        </p:txBody>
      </p:sp>
      <p:sp>
        <p:nvSpPr>
          <p:cNvPr id="4" name="標題 3">
            <a:extLst>
              <a:ext uri="{FF2B5EF4-FFF2-40B4-BE49-F238E27FC236}">
                <a16:creationId xmlns:a16="http://schemas.microsoft.com/office/drawing/2014/main" id="{3B1B5FD3-6D90-4510-9611-AF2095FB848B}"/>
              </a:ext>
            </a:extLst>
          </p:cNvPr>
          <p:cNvSpPr>
            <a:spLocks noGrp="1"/>
          </p:cNvSpPr>
          <p:nvPr>
            <p:ph type="title"/>
          </p:nvPr>
        </p:nvSpPr>
        <p:spPr/>
        <p:txBody>
          <a:bodyPr/>
          <a:lstStyle/>
          <a:p>
            <a:r>
              <a:rPr lang="zh-TW" altLang="en-US" dirty="0"/>
              <a:t>看看那裡不同</a:t>
            </a:r>
            <a:r>
              <a:rPr lang="en-US" altLang="zh-TW" dirty="0"/>
              <a:t>?</a:t>
            </a:r>
            <a:endParaRPr lang="en-US" dirty="0"/>
          </a:p>
        </p:txBody>
      </p:sp>
      <p:pic>
        <p:nvPicPr>
          <p:cNvPr id="7" name="圖片 6">
            <a:extLst>
              <a:ext uri="{FF2B5EF4-FFF2-40B4-BE49-F238E27FC236}">
                <a16:creationId xmlns:a16="http://schemas.microsoft.com/office/drawing/2014/main" id="{567C7214-3185-4325-A22D-C9CF7529CC6D}"/>
              </a:ext>
            </a:extLst>
          </p:cNvPr>
          <p:cNvPicPr>
            <a:picLocks noChangeAspect="1"/>
          </p:cNvPicPr>
          <p:nvPr/>
        </p:nvPicPr>
        <p:blipFill>
          <a:blip r:embed="rId2"/>
          <a:stretch>
            <a:fillRect/>
          </a:stretch>
        </p:blipFill>
        <p:spPr>
          <a:xfrm>
            <a:off x="277840" y="1550103"/>
            <a:ext cx="8764633" cy="1489793"/>
          </a:xfrm>
          <a:prstGeom prst="rect">
            <a:avLst/>
          </a:prstGeom>
        </p:spPr>
      </p:pic>
      <p:pic>
        <p:nvPicPr>
          <p:cNvPr id="8" name="圖片 7">
            <a:extLst>
              <a:ext uri="{FF2B5EF4-FFF2-40B4-BE49-F238E27FC236}">
                <a16:creationId xmlns:a16="http://schemas.microsoft.com/office/drawing/2014/main" id="{E799ACAA-5FD2-496A-835A-532D30C78A24}"/>
              </a:ext>
            </a:extLst>
          </p:cNvPr>
          <p:cNvPicPr>
            <a:picLocks noChangeAspect="1"/>
          </p:cNvPicPr>
          <p:nvPr/>
        </p:nvPicPr>
        <p:blipFill>
          <a:blip r:embed="rId3"/>
          <a:stretch>
            <a:fillRect/>
          </a:stretch>
        </p:blipFill>
        <p:spPr>
          <a:xfrm>
            <a:off x="277840" y="3498742"/>
            <a:ext cx="8764633" cy="1499725"/>
          </a:xfrm>
          <a:prstGeom prst="rect">
            <a:avLst/>
          </a:prstGeom>
        </p:spPr>
      </p:pic>
      <p:sp>
        <p:nvSpPr>
          <p:cNvPr id="9" name="矩形 8">
            <a:extLst>
              <a:ext uri="{FF2B5EF4-FFF2-40B4-BE49-F238E27FC236}">
                <a16:creationId xmlns:a16="http://schemas.microsoft.com/office/drawing/2014/main" id="{051EC731-9C5A-4358-8D32-0DD5CBE7339A}"/>
              </a:ext>
            </a:extLst>
          </p:cNvPr>
          <p:cNvSpPr/>
          <p:nvPr/>
        </p:nvSpPr>
        <p:spPr>
          <a:xfrm>
            <a:off x="2163971" y="5027762"/>
            <a:ext cx="1532792" cy="913007"/>
          </a:xfrm>
          <a:prstGeom prst="rect">
            <a:avLst/>
          </a:prstGeom>
        </p:spPr>
        <p:txBody>
          <a:bodyPr wrap="none">
            <a:spAutoFit/>
          </a:bodyPr>
          <a:lstStyle/>
          <a:p>
            <a:r>
              <a:rPr lang="en-US" altLang="zh-TW" sz="5333" b="1" dirty="0" err="1">
                <a:solidFill>
                  <a:srgbClr val="FF0000"/>
                </a:solidFill>
              </a:rPr>
              <a:t>ɢ≠G</a:t>
            </a:r>
            <a:endParaRPr lang="zh-TW" altLang="en-US" sz="5333" dirty="0">
              <a:solidFill>
                <a:srgbClr val="FF0000"/>
              </a:solidFill>
            </a:endParaRPr>
          </a:p>
        </p:txBody>
      </p:sp>
      <p:sp>
        <p:nvSpPr>
          <p:cNvPr id="10" name="矩形 9">
            <a:extLst>
              <a:ext uri="{FF2B5EF4-FFF2-40B4-BE49-F238E27FC236}">
                <a16:creationId xmlns:a16="http://schemas.microsoft.com/office/drawing/2014/main" id="{C82BB0CD-706F-4559-84FE-2EC7A6721A66}"/>
              </a:ext>
            </a:extLst>
          </p:cNvPr>
          <p:cNvSpPr/>
          <p:nvPr/>
        </p:nvSpPr>
        <p:spPr>
          <a:xfrm>
            <a:off x="487295" y="5027762"/>
            <a:ext cx="1382110" cy="913007"/>
          </a:xfrm>
          <a:prstGeom prst="rect">
            <a:avLst/>
          </a:prstGeom>
        </p:spPr>
        <p:txBody>
          <a:bodyPr wrap="none">
            <a:spAutoFit/>
          </a:bodyPr>
          <a:lstStyle/>
          <a:p>
            <a:r>
              <a:rPr lang="en-US" altLang="zh-TW" sz="5333" b="1" dirty="0" err="1">
                <a:solidFill>
                  <a:srgbClr val="FF0000"/>
                </a:solidFill>
              </a:rPr>
              <a:t>ɢ≠g</a:t>
            </a:r>
            <a:endParaRPr lang="zh-TW" altLang="en-US" sz="5333" dirty="0">
              <a:solidFill>
                <a:srgbClr val="FF0000"/>
              </a:solidFill>
            </a:endParaRPr>
          </a:p>
        </p:txBody>
      </p:sp>
      <p:sp>
        <p:nvSpPr>
          <p:cNvPr id="11" name="矩形 10">
            <a:extLst>
              <a:ext uri="{FF2B5EF4-FFF2-40B4-BE49-F238E27FC236}">
                <a16:creationId xmlns:a16="http://schemas.microsoft.com/office/drawing/2014/main" id="{2B3E9E0E-6AC3-45BE-AECC-4A07CC2ACFAF}"/>
              </a:ext>
            </a:extLst>
          </p:cNvPr>
          <p:cNvSpPr/>
          <p:nvPr/>
        </p:nvSpPr>
        <p:spPr>
          <a:xfrm>
            <a:off x="3951788" y="5029670"/>
            <a:ext cx="2194832" cy="913007"/>
          </a:xfrm>
          <a:prstGeom prst="rect">
            <a:avLst/>
          </a:prstGeom>
        </p:spPr>
        <p:txBody>
          <a:bodyPr wrap="none">
            <a:spAutoFit/>
          </a:bodyPr>
          <a:lstStyle/>
          <a:p>
            <a:r>
              <a:rPr lang="en-US" altLang="zh-TW" sz="5333" dirty="0">
                <a:latin typeface="+mn-ea"/>
              </a:rPr>
              <a:t>a</a:t>
            </a:r>
            <a:r>
              <a:rPr lang="en-US" altLang="zh-TW" sz="5333" b="1" dirty="0">
                <a:solidFill>
                  <a:srgbClr val="FF0000"/>
                </a:solidFill>
                <a:latin typeface="+mn-ea"/>
              </a:rPr>
              <a:t> ≠</a:t>
            </a:r>
            <a:r>
              <a:rPr lang="az-Cyrl-AZ" altLang="zh-TW" sz="5333" dirty="0">
                <a:latin typeface="+mn-ea"/>
              </a:rPr>
              <a:t> а</a:t>
            </a:r>
            <a:endParaRPr lang="zh-TW" altLang="en-US" sz="5333" dirty="0">
              <a:latin typeface="+mn-ea"/>
            </a:endParaRPr>
          </a:p>
        </p:txBody>
      </p:sp>
      <p:sp>
        <p:nvSpPr>
          <p:cNvPr id="12" name="矩形 11">
            <a:extLst>
              <a:ext uri="{FF2B5EF4-FFF2-40B4-BE49-F238E27FC236}">
                <a16:creationId xmlns:a16="http://schemas.microsoft.com/office/drawing/2014/main" id="{623BDB82-97B7-4B93-87E6-680C5E9FA997}"/>
              </a:ext>
            </a:extLst>
          </p:cNvPr>
          <p:cNvSpPr/>
          <p:nvPr/>
        </p:nvSpPr>
        <p:spPr>
          <a:xfrm>
            <a:off x="6113640" y="5109836"/>
            <a:ext cx="1965603" cy="830997"/>
          </a:xfrm>
          <a:prstGeom prst="rect">
            <a:avLst/>
          </a:prstGeom>
        </p:spPr>
        <p:txBody>
          <a:bodyPr wrap="none">
            <a:spAutoFit/>
          </a:bodyPr>
          <a:lstStyle/>
          <a:p>
            <a:r>
              <a:rPr lang="en-US" altLang="zh-TW" sz="4800" dirty="0">
                <a:latin typeface="Arial Rounded MT Bold" panose="020F0704030504030204" pitchFamily="34" charset="0"/>
                <a:ea typeface="細明體" panose="02020509000000000000" pitchFamily="49" charset="-120"/>
              </a:rPr>
              <a:t>a</a:t>
            </a:r>
            <a:r>
              <a:rPr lang="en-US" altLang="zh-TW" sz="4800" b="1" dirty="0">
                <a:solidFill>
                  <a:srgbClr val="FF0000"/>
                </a:solidFill>
                <a:latin typeface="Arial Rounded MT Bold" panose="020F0704030504030204" pitchFamily="34" charset="0"/>
                <a:ea typeface="細明體" panose="02020509000000000000" pitchFamily="49" charset="-120"/>
              </a:rPr>
              <a:t> ≠</a:t>
            </a:r>
            <a:r>
              <a:rPr lang="az-Cyrl-AZ" altLang="zh-TW" sz="4800" dirty="0">
                <a:latin typeface="細明體" panose="02020509000000000000" pitchFamily="49" charset="-120"/>
                <a:ea typeface="細明體" panose="02020509000000000000" pitchFamily="49" charset="-120"/>
              </a:rPr>
              <a:t> а</a:t>
            </a:r>
            <a:endParaRPr lang="zh-TW" altLang="en-US" sz="4800" dirty="0">
              <a:latin typeface="Arial Rounded MT Bold" panose="020F0704030504030204" pitchFamily="34" charset="0"/>
              <a:ea typeface="細明體" panose="02020509000000000000" pitchFamily="49" charset="-120"/>
            </a:endParaRPr>
          </a:p>
        </p:txBody>
      </p:sp>
    </p:spTree>
    <p:extLst>
      <p:ext uri="{BB962C8B-B14F-4D97-AF65-F5344CB8AC3E}">
        <p14:creationId xmlns:p14="http://schemas.microsoft.com/office/powerpoint/2010/main" val="1344439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2489F8-4249-4679-992C-AAD410510A4C}"/>
              </a:ext>
            </a:extLst>
          </p:cNvPr>
          <p:cNvSpPr>
            <a:spLocks noGrp="1"/>
          </p:cNvSpPr>
          <p:nvPr>
            <p:ph type="body" sz="quarter" idx="10"/>
          </p:nvPr>
        </p:nvSpPr>
        <p:spPr>
          <a:xfrm>
            <a:off x="201931" y="1189177"/>
            <a:ext cx="8740142" cy="2718821"/>
          </a:xfrm>
        </p:spPr>
        <p:txBody>
          <a:bodyPr/>
          <a:lstStyle/>
          <a:p>
            <a:r>
              <a:rPr lang="zh-TW" altLang="en-US" dirty="0"/>
              <a:t>自建</a:t>
            </a:r>
            <a:r>
              <a:rPr lang="en-US" altLang="zh-TW" dirty="0"/>
              <a:t>C&amp;C</a:t>
            </a:r>
            <a:r>
              <a:rPr lang="zh-TW" altLang="en-US" dirty="0"/>
              <a:t>的時代浪費太多力氣</a:t>
            </a:r>
            <a:endParaRPr lang="en-US" altLang="zh-TW" dirty="0"/>
          </a:p>
          <a:p>
            <a:r>
              <a:rPr lang="zh-TW" altLang="en-US" dirty="0"/>
              <a:t>用特殊連線埠易被抓包</a:t>
            </a:r>
            <a:endParaRPr lang="en-US" altLang="zh-TW" dirty="0"/>
          </a:p>
          <a:p>
            <a:r>
              <a:rPr lang="zh-TW" altLang="en-US" dirty="0"/>
              <a:t>使用公開存取的社交媒體才是王道</a:t>
            </a:r>
            <a:endParaRPr lang="en-US" altLang="zh-TW" dirty="0"/>
          </a:p>
          <a:p>
            <a:r>
              <a:rPr lang="zh-TW" altLang="en-US" dirty="0"/>
              <a:t>貼文</a:t>
            </a:r>
            <a:r>
              <a:rPr lang="en-US" altLang="zh-TW" dirty="0"/>
              <a:t>! </a:t>
            </a:r>
            <a:r>
              <a:rPr lang="zh-TW" altLang="en-US" dirty="0"/>
              <a:t>只是貼文</a:t>
            </a:r>
            <a:r>
              <a:rPr lang="en-US" altLang="zh-TW" dirty="0"/>
              <a:t>!</a:t>
            </a:r>
            <a:r>
              <a:rPr lang="zh-TW" altLang="en-US" dirty="0"/>
              <a:t>但你看得懂嗎</a:t>
            </a:r>
            <a:r>
              <a:rPr lang="en-US" altLang="zh-TW" dirty="0"/>
              <a:t>?</a:t>
            </a:r>
            <a:endParaRPr lang="en-US" dirty="0"/>
          </a:p>
        </p:txBody>
      </p:sp>
      <p:sp>
        <p:nvSpPr>
          <p:cNvPr id="3" name="標題 2">
            <a:extLst>
              <a:ext uri="{FF2B5EF4-FFF2-40B4-BE49-F238E27FC236}">
                <a16:creationId xmlns:a16="http://schemas.microsoft.com/office/drawing/2014/main" id="{0E470D99-E6D0-4B66-8041-5FE7776649EB}"/>
              </a:ext>
            </a:extLst>
          </p:cNvPr>
          <p:cNvSpPr>
            <a:spLocks noGrp="1"/>
          </p:cNvSpPr>
          <p:nvPr>
            <p:ph type="title"/>
          </p:nvPr>
        </p:nvSpPr>
        <p:spPr/>
        <p:txBody>
          <a:bodyPr/>
          <a:lstStyle/>
          <a:p>
            <a:r>
              <a:rPr lang="zh-TW" altLang="en-US" dirty="0"/>
              <a:t>大量使用公開資源</a:t>
            </a:r>
            <a:endParaRPr lang="en-US" dirty="0"/>
          </a:p>
        </p:txBody>
      </p:sp>
      <p:pic>
        <p:nvPicPr>
          <p:cNvPr id="4" name="圖片 3">
            <a:extLst>
              <a:ext uri="{FF2B5EF4-FFF2-40B4-BE49-F238E27FC236}">
                <a16:creationId xmlns:a16="http://schemas.microsoft.com/office/drawing/2014/main" id="{2D9CE307-714B-49A6-88C3-1EC6AA872C43}"/>
              </a:ext>
            </a:extLst>
          </p:cNvPr>
          <p:cNvPicPr>
            <a:picLocks noChangeAspect="1"/>
          </p:cNvPicPr>
          <p:nvPr/>
        </p:nvPicPr>
        <p:blipFill>
          <a:blip r:embed="rId2"/>
          <a:stretch>
            <a:fillRect/>
          </a:stretch>
        </p:blipFill>
        <p:spPr>
          <a:xfrm>
            <a:off x="685801" y="3907998"/>
            <a:ext cx="3798522" cy="2182511"/>
          </a:xfrm>
          <a:prstGeom prst="rect">
            <a:avLst/>
          </a:prstGeom>
        </p:spPr>
      </p:pic>
      <p:pic>
        <p:nvPicPr>
          <p:cNvPr id="8" name="圖片 7">
            <a:extLst>
              <a:ext uri="{FF2B5EF4-FFF2-40B4-BE49-F238E27FC236}">
                <a16:creationId xmlns:a16="http://schemas.microsoft.com/office/drawing/2014/main" id="{7E551CF0-C02C-43FF-A89E-D5025E304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193" y="3655712"/>
            <a:ext cx="3145175" cy="2720151"/>
          </a:xfrm>
          <a:prstGeom prst="rect">
            <a:avLst/>
          </a:prstGeom>
        </p:spPr>
      </p:pic>
    </p:spTree>
    <p:extLst>
      <p:ext uri="{BB962C8B-B14F-4D97-AF65-F5344CB8AC3E}">
        <p14:creationId xmlns:p14="http://schemas.microsoft.com/office/powerpoint/2010/main" val="3399079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8886809F-09D7-4F9E-A26A-F7327322A102}"/>
              </a:ext>
            </a:extLst>
          </p:cNvPr>
          <p:cNvSpPr>
            <a:spLocks noGrp="1"/>
          </p:cNvSpPr>
          <p:nvPr>
            <p:ph type="body" sz="quarter" idx="10"/>
          </p:nvPr>
        </p:nvSpPr>
        <p:spPr>
          <a:xfrm>
            <a:off x="201931" y="1189177"/>
            <a:ext cx="8740142" cy="6339043"/>
          </a:xfrm>
        </p:spPr>
        <p:txBody>
          <a:bodyPr/>
          <a:lstStyle/>
          <a:p>
            <a:r>
              <a:rPr lang="en-US" altLang="zh-TW" dirty="0"/>
              <a:t>NDBmMTM0YmYyZTg2YmRmNTQxMGJkN2Y3YjYzNzliOTM=</a:t>
            </a:r>
          </a:p>
          <a:p>
            <a:endParaRPr lang="en-US" altLang="zh-TW" dirty="0"/>
          </a:p>
          <a:p>
            <a:r>
              <a:rPr lang="en-US" altLang="zh-TW" dirty="0"/>
              <a:t>Base64(NDBmMTM0YmYyZTg2YmRmNTQxMGJkN2Y3YjYzNzliOTM=)</a:t>
            </a:r>
          </a:p>
          <a:p>
            <a:endParaRPr lang="en-US" altLang="zh-TW" dirty="0"/>
          </a:p>
          <a:p>
            <a:r>
              <a:rPr lang="en-US" altLang="zh-TW" dirty="0"/>
              <a:t>40f134bf2e86bdf5410bd7f7b6379b93</a:t>
            </a:r>
          </a:p>
          <a:p>
            <a:endParaRPr lang="en-US" altLang="zh-TW" dirty="0"/>
          </a:p>
          <a:p>
            <a:endParaRPr lang="zh-TW" altLang="en-US" dirty="0"/>
          </a:p>
        </p:txBody>
      </p:sp>
      <p:sp>
        <p:nvSpPr>
          <p:cNvPr id="3" name="標題 2">
            <a:extLst>
              <a:ext uri="{FF2B5EF4-FFF2-40B4-BE49-F238E27FC236}">
                <a16:creationId xmlns:a16="http://schemas.microsoft.com/office/drawing/2014/main" id="{6A9A0C1C-BF26-498E-899F-1623B7C201E0}"/>
              </a:ext>
            </a:extLst>
          </p:cNvPr>
          <p:cNvSpPr>
            <a:spLocks noGrp="1"/>
          </p:cNvSpPr>
          <p:nvPr>
            <p:ph type="title"/>
          </p:nvPr>
        </p:nvSpPr>
        <p:spPr>
          <a:xfrm>
            <a:off x="201930" y="258163"/>
            <a:ext cx="8741880" cy="899665"/>
          </a:xfrm>
        </p:spPr>
        <p:txBody>
          <a:bodyPr/>
          <a:lstStyle/>
          <a:p>
            <a:r>
              <a:rPr lang="zh-TW" altLang="en-US" dirty="0"/>
              <a:t>貼文內容</a:t>
            </a:r>
          </a:p>
        </p:txBody>
      </p:sp>
    </p:spTree>
    <p:extLst>
      <p:ext uri="{BB962C8B-B14F-4D97-AF65-F5344CB8AC3E}">
        <p14:creationId xmlns:p14="http://schemas.microsoft.com/office/powerpoint/2010/main" val="3460607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3E2452E-04F9-4897-9966-55B1CD6847E9}"/>
              </a:ext>
            </a:extLst>
          </p:cNvPr>
          <p:cNvSpPr>
            <a:spLocks noGrp="1"/>
          </p:cNvSpPr>
          <p:nvPr>
            <p:ph type="body" sz="quarter" idx="10"/>
          </p:nvPr>
        </p:nvSpPr>
        <p:spPr>
          <a:xfrm>
            <a:off x="201931" y="1189177"/>
            <a:ext cx="8740142" cy="4589270"/>
          </a:xfrm>
        </p:spPr>
        <p:txBody>
          <a:bodyPr/>
          <a:lstStyle/>
          <a:p>
            <a:r>
              <a:rPr lang="en-US" altLang="zh-TW" dirty="0"/>
              <a:t>AES.CFB(40f134bf2e86bdf5410bd7f7b6379b93) KEY(??????)</a:t>
            </a:r>
          </a:p>
          <a:p>
            <a:endParaRPr lang="en-US" altLang="zh-TW" dirty="0"/>
          </a:p>
          <a:p>
            <a:r>
              <a:rPr lang="en-US" altLang="zh-TW" dirty="0"/>
              <a:t>KEY= 1q2w#E$R</a:t>
            </a:r>
          </a:p>
          <a:p>
            <a:endParaRPr lang="en-US" altLang="zh-TW" dirty="0"/>
          </a:p>
          <a:p>
            <a:r>
              <a:rPr lang="en-US" altLang="zh-TW" dirty="0"/>
              <a:t>I love you</a:t>
            </a:r>
          </a:p>
          <a:p>
            <a:endParaRPr lang="zh-TW" altLang="en-US" dirty="0"/>
          </a:p>
        </p:txBody>
      </p:sp>
      <p:sp>
        <p:nvSpPr>
          <p:cNvPr id="3" name="標題 2">
            <a:extLst>
              <a:ext uri="{FF2B5EF4-FFF2-40B4-BE49-F238E27FC236}">
                <a16:creationId xmlns:a16="http://schemas.microsoft.com/office/drawing/2014/main" id="{559AAD6F-8078-44CA-952C-2D2800F323EC}"/>
              </a:ext>
            </a:extLst>
          </p:cNvPr>
          <p:cNvSpPr>
            <a:spLocks noGrp="1"/>
          </p:cNvSpPr>
          <p:nvPr>
            <p:ph type="title"/>
          </p:nvPr>
        </p:nvSpPr>
        <p:spPr/>
        <p:txBody>
          <a:bodyPr/>
          <a:lstStyle/>
          <a:p>
            <a:r>
              <a:rPr lang="zh-TW" altLang="en-US" dirty="0"/>
              <a:t>貼文內容</a:t>
            </a:r>
          </a:p>
        </p:txBody>
      </p:sp>
      <p:pic>
        <p:nvPicPr>
          <p:cNvPr id="4" name="圖片 3">
            <a:extLst>
              <a:ext uri="{FF2B5EF4-FFF2-40B4-BE49-F238E27FC236}">
                <a16:creationId xmlns:a16="http://schemas.microsoft.com/office/drawing/2014/main" id="{36089927-3374-439F-83C6-5C991B438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3694069"/>
            <a:ext cx="3112906" cy="2692243"/>
          </a:xfrm>
          <a:prstGeom prst="rect">
            <a:avLst/>
          </a:prstGeom>
        </p:spPr>
      </p:pic>
    </p:spTree>
    <p:extLst>
      <p:ext uri="{BB962C8B-B14F-4D97-AF65-F5344CB8AC3E}">
        <p14:creationId xmlns:p14="http://schemas.microsoft.com/office/powerpoint/2010/main" val="60193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A1E8CE47-C044-4143-B089-46E416DC32C4}"/>
              </a:ext>
            </a:extLst>
          </p:cNvPr>
          <p:cNvSpPr>
            <a:spLocks noGrp="1"/>
          </p:cNvSpPr>
          <p:nvPr>
            <p:ph type="body" sz="quarter" idx="10"/>
          </p:nvPr>
        </p:nvSpPr>
        <p:spPr>
          <a:xfrm>
            <a:off x="201931" y="1189177"/>
            <a:ext cx="8740142" cy="2718821"/>
          </a:xfrm>
        </p:spPr>
        <p:txBody>
          <a:bodyPr/>
          <a:lstStyle/>
          <a:p>
            <a:r>
              <a:rPr lang="zh-TW" altLang="en-US" dirty="0"/>
              <a:t>滲透的過程非常的沉得住氣。</a:t>
            </a:r>
            <a:endParaRPr lang="en-US" altLang="zh-TW" dirty="0"/>
          </a:p>
          <a:p>
            <a:r>
              <a:rPr lang="en-US" dirty="0"/>
              <a:t>All in one</a:t>
            </a:r>
            <a:r>
              <a:rPr lang="zh-TW" altLang="en-US" dirty="0"/>
              <a:t>的惡意程式已不再盛行。</a:t>
            </a:r>
            <a:endParaRPr lang="en-US" altLang="zh-TW" dirty="0"/>
          </a:p>
          <a:p>
            <a:r>
              <a:rPr lang="zh-TW" altLang="en-US" dirty="0"/>
              <a:t>有如</a:t>
            </a:r>
            <a:r>
              <a:rPr lang="en-US" altLang="zh-TW" dirty="0"/>
              <a:t>pm2.5</a:t>
            </a:r>
            <a:r>
              <a:rPr lang="zh-TW" altLang="en-US" dirty="0"/>
              <a:t>一般的細緻。</a:t>
            </a:r>
            <a:endParaRPr lang="en-US" altLang="zh-TW" dirty="0"/>
          </a:p>
          <a:p>
            <a:r>
              <a:rPr lang="zh-TW" altLang="en-US" dirty="0"/>
              <a:t>不再從內部進行控制。</a:t>
            </a:r>
            <a:endParaRPr lang="en-US" dirty="0"/>
          </a:p>
        </p:txBody>
      </p:sp>
      <p:sp>
        <p:nvSpPr>
          <p:cNvPr id="3" name="標題 2">
            <a:extLst>
              <a:ext uri="{FF2B5EF4-FFF2-40B4-BE49-F238E27FC236}">
                <a16:creationId xmlns:a16="http://schemas.microsoft.com/office/drawing/2014/main" id="{7A044CDE-11BF-4F0C-A012-7F295FC8B09A}"/>
              </a:ext>
            </a:extLst>
          </p:cNvPr>
          <p:cNvSpPr>
            <a:spLocks noGrp="1"/>
          </p:cNvSpPr>
          <p:nvPr>
            <p:ph type="title"/>
          </p:nvPr>
        </p:nvSpPr>
        <p:spPr/>
        <p:txBody>
          <a:bodyPr/>
          <a:lstStyle/>
          <a:p>
            <a:r>
              <a:rPr lang="zh-TW" altLang="en-US" dirty="0"/>
              <a:t>不互摸、不內鬥</a:t>
            </a:r>
            <a:endParaRPr lang="en-US" dirty="0"/>
          </a:p>
        </p:txBody>
      </p:sp>
      <p:pic>
        <p:nvPicPr>
          <p:cNvPr id="5" name="圖片 4">
            <a:extLst>
              <a:ext uri="{FF2B5EF4-FFF2-40B4-BE49-F238E27FC236}">
                <a16:creationId xmlns:a16="http://schemas.microsoft.com/office/drawing/2014/main" id="{1A846018-F823-4C8E-9399-838DFCF83C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1250" y="3750158"/>
            <a:ext cx="4962525" cy="2519603"/>
          </a:xfrm>
          <a:prstGeom prst="rect">
            <a:avLst/>
          </a:prstGeom>
        </p:spPr>
      </p:pic>
    </p:spTree>
    <p:extLst>
      <p:ext uri="{BB962C8B-B14F-4D97-AF65-F5344CB8AC3E}">
        <p14:creationId xmlns:p14="http://schemas.microsoft.com/office/powerpoint/2010/main" val="3546932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EDA3A2B-4CA6-447D-AFF4-0B8A5030E0A9}"/>
              </a:ext>
            </a:extLst>
          </p:cNvPr>
          <p:cNvSpPr>
            <a:spLocks noGrp="1"/>
          </p:cNvSpPr>
          <p:nvPr>
            <p:ph type="body" sz="quarter" idx="10"/>
          </p:nvPr>
        </p:nvSpPr>
        <p:spPr>
          <a:xfrm>
            <a:off x="201931" y="1189177"/>
            <a:ext cx="8740142" cy="4600940"/>
          </a:xfrm>
        </p:spPr>
        <p:txBody>
          <a:bodyPr/>
          <a:lstStyle/>
          <a:p>
            <a:r>
              <a:rPr lang="zh-TW" altLang="en-US" dirty="0"/>
              <a:t>功能分割</a:t>
            </a:r>
            <a:endParaRPr lang="en-US" altLang="zh-TW" dirty="0"/>
          </a:p>
          <a:p>
            <a:pPr lvl="1"/>
            <a:r>
              <a:rPr lang="zh-TW" altLang="en-US" sz="3600" dirty="0"/>
              <a:t>下載器</a:t>
            </a:r>
            <a:endParaRPr lang="en-US" altLang="zh-TW" sz="3600" dirty="0"/>
          </a:p>
          <a:p>
            <a:pPr lvl="1"/>
            <a:r>
              <a:rPr lang="zh-TW" altLang="en-US" sz="3600" dirty="0"/>
              <a:t>解密器</a:t>
            </a:r>
            <a:endParaRPr lang="en-US" altLang="zh-TW" sz="3600" dirty="0"/>
          </a:p>
          <a:p>
            <a:r>
              <a:rPr lang="zh-TW" altLang="en-US" dirty="0"/>
              <a:t>透過公開的媒體資源傳遞或更新</a:t>
            </a:r>
            <a:endParaRPr lang="en-US" altLang="zh-TW" dirty="0"/>
          </a:p>
          <a:p>
            <a:r>
              <a:rPr lang="zh-TW" altLang="en-US" sz="3920" dirty="0"/>
              <a:t>防火牆偵測不易</a:t>
            </a:r>
            <a:endParaRPr lang="en-US" altLang="zh-TW" sz="3920" dirty="0"/>
          </a:p>
          <a:p>
            <a:r>
              <a:rPr lang="zh-TW" altLang="en-US" sz="3920" dirty="0"/>
              <a:t>惡意行為本身和使用者行為相同</a:t>
            </a:r>
            <a:endParaRPr lang="en-US" altLang="zh-TW" sz="3920" dirty="0"/>
          </a:p>
          <a:p>
            <a:r>
              <a:rPr lang="zh-TW" altLang="en-US" sz="3920" dirty="0"/>
              <a:t>大量使用即有元件或工具</a:t>
            </a:r>
          </a:p>
        </p:txBody>
      </p:sp>
      <p:sp>
        <p:nvSpPr>
          <p:cNvPr id="3" name="標題 2">
            <a:extLst>
              <a:ext uri="{FF2B5EF4-FFF2-40B4-BE49-F238E27FC236}">
                <a16:creationId xmlns:a16="http://schemas.microsoft.com/office/drawing/2014/main" id="{C99CBD05-F5F7-4737-905F-97090C73D877}"/>
              </a:ext>
            </a:extLst>
          </p:cNvPr>
          <p:cNvSpPr>
            <a:spLocks noGrp="1"/>
          </p:cNvSpPr>
          <p:nvPr>
            <p:ph type="title"/>
          </p:nvPr>
        </p:nvSpPr>
        <p:spPr/>
        <p:txBody>
          <a:bodyPr/>
          <a:lstStyle/>
          <a:p>
            <a:r>
              <a:rPr lang="zh-TW" altLang="en-US" dirty="0"/>
              <a:t>惡意程式本身找到太到惡意</a:t>
            </a:r>
          </a:p>
        </p:txBody>
      </p:sp>
    </p:spTree>
    <p:extLst>
      <p:ext uri="{BB962C8B-B14F-4D97-AF65-F5344CB8AC3E}">
        <p14:creationId xmlns:p14="http://schemas.microsoft.com/office/powerpoint/2010/main" val="14110759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521188-32C5-4968-8122-1DFC0A8E2791}"/>
              </a:ext>
            </a:extLst>
          </p:cNvPr>
          <p:cNvPicPr>
            <a:picLocks noChangeAspect="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359400" y="3856304"/>
            <a:ext cx="3797300" cy="3014395"/>
          </a:xfrm>
          <a:prstGeom prst="rect">
            <a:avLst/>
          </a:prstGeom>
        </p:spPr>
      </p:pic>
      <p:sp>
        <p:nvSpPr>
          <p:cNvPr id="6" name="矩形 5">
            <a:extLst>
              <a:ext uri="{FF2B5EF4-FFF2-40B4-BE49-F238E27FC236}">
                <a16:creationId xmlns:a16="http://schemas.microsoft.com/office/drawing/2014/main" id="{28305ED9-B95D-476D-82C7-6D0F6E8170A1}"/>
              </a:ext>
            </a:extLst>
          </p:cNvPr>
          <p:cNvSpPr/>
          <p:nvPr/>
        </p:nvSpPr>
        <p:spPr>
          <a:xfrm>
            <a:off x="474679" y="310634"/>
            <a:ext cx="8529621" cy="707886"/>
          </a:xfrm>
          <a:prstGeom prst="rect">
            <a:avLst/>
          </a:prstGeom>
        </p:spPr>
        <p:txBody>
          <a:bodyPr wrap="square">
            <a:spAutoFit/>
          </a:bodyPr>
          <a:lstStyle/>
          <a:p>
            <a:r>
              <a:rPr lang="en-US" sz="4000" dirty="0">
                <a:solidFill>
                  <a:schemeClr val="bg1"/>
                </a:solidFill>
              </a:rPr>
              <a:t>Give Me a Hand </a:t>
            </a:r>
            <a:r>
              <a:rPr lang="zh-TW" altLang="en-US" sz="4000" dirty="0">
                <a:solidFill>
                  <a:schemeClr val="bg1"/>
                </a:solidFill>
              </a:rPr>
              <a:t>成立</a:t>
            </a:r>
            <a:r>
              <a:rPr lang="en-US" altLang="zh-TW" sz="4000" dirty="0">
                <a:solidFill>
                  <a:schemeClr val="bg1"/>
                </a:solidFill>
              </a:rPr>
              <a:t>(ISC)2</a:t>
            </a:r>
            <a:r>
              <a:rPr lang="zh-TW" altLang="en-US" sz="4000" dirty="0">
                <a:solidFill>
                  <a:schemeClr val="bg1"/>
                </a:solidFill>
              </a:rPr>
              <a:t>台灣分會</a:t>
            </a:r>
            <a:endParaRPr lang="en-US" sz="4000" dirty="0">
              <a:solidFill>
                <a:schemeClr val="bg1"/>
              </a:solidFill>
            </a:endParaRPr>
          </a:p>
        </p:txBody>
      </p:sp>
      <p:sp>
        <p:nvSpPr>
          <p:cNvPr id="7" name="矩形 6">
            <a:extLst>
              <a:ext uri="{FF2B5EF4-FFF2-40B4-BE49-F238E27FC236}">
                <a16:creationId xmlns:a16="http://schemas.microsoft.com/office/drawing/2014/main" id="{BE40FEB2-E749-474C-9A24-7E82C931C35B}"/>
              </a:ext>
            </a:extLst>
          </p:cNvPr>
          <p:cNvSpPr/>
          <p:nvPr/>
        </p:nvSpPr>
        <p:spPr>
          <a:xfrm>
            <a:off x="474678" y="1160840"/>
            <a:ext cx="8415321" cy="4832092"/>
          </a:xfrm>
          <a:prstGeom prst="rect">
            <a:avLst/>
          </a:prstGeom>
        </p:spPr>
        <p:txBody>
          <a:bodyPr wrap="square">
            <a:spAutoFit/>
          </a:bodyPr>
          <a:lstStyle/>
          <a:p>
            <a:r>
              <a:rPr lang="en-US" altLang="zh-TW" sz="2800" dirty="0">
                <a:solidFill>
                  <a:schemeClr val="bg1"/>
                </a:solidFill>
              </a:rPr>
              <a:t>(ISC)2 </a:t>
            </a:r>
            <a:r>
              <a:rPr lang="zh-TW" altLang="en-US" sz="2800" dirty="0">
                <a:solidFill>
                  <a:schemeClr val="bg1"/>
                </a:solidFill>
              </a:rPr>
              <a:t>國際資訊系統安全核準聯盟</a:t>
            </a:r>
            <a:r>
              <a:rPr lang="en-US" altLang="zh-TW" sz="2800" dirty="0">
                <a:solidFill>
                  <a:schemeClr val="bg1"/>
                </a:solidFill>
              </a:rPr>
              <a:t>(International Information Systems Security Certification Consortium, Inc.)</a:t>
            </a:r>
            <a:r>
              <a:rPr lang="zh-TW" altLang="en-US" sz="2800" dirty="0">
                <a:solidFill>
                  <a:schemeClr val="bg1"/>
                </a:solidFill>
              </a:rPr>
              <a:t>為非營利性的全球知名資訊安全組織，成立於</a:t>
            </a:r>
            <a:r>
              <a:rPr lang="en-US" altLang="zh-TW" sz="2800" dirty="0">
                <a:solidFill>
                  <a:schemeClr val="bg1"/>
                </a:solidFill>
              </a:rPr>
              <a:t>1989</a:t>
            </a:r>
            <a:r>
              <a:rPr lang="zh-TW" altLang="en-US" sz="2800" dirty="0">
                <a:solidFill>
                  <a:schemeClr val="bg1"/>
                </a:solidFill>
              </a:rPr>
              <a:t>年，</a:t>
            </a:r>
            <a:r>
              <a:rPr lang="en-US" altLang="zh-TW" sz="2800" dirty="0">
                <a:solidFill>
                  <a:schemeClr val="bg1"/>
                </a:solidFill>
              </a:rPr>
              <a:t>(ISC)2 </a:t>
            </a:r>
            <a:r>
              <a:rPr lang="zh-TW" altLang="en-US" sz="2800" dirty="0">
                <a:solidFill>
                  <a:schemeClr val="bg1"/>
                </a:solidFill>
              </a:rPr>
              <a:t>總部位於美國佛羅里達州，在美國、英國、香港以及東京設有辦事處。</a:t>
            </a:r>
            <a:r>
              <a:rPr lang="en-US" altLang="zh-TW" sz="2800" dirty="0">
                <a:solidFill>
                  <a:schemeClr val="bg1"/>
                </a:solidFill>
              </a:rPr>
              <a:t>(ISC)2 </a:t>
            </a:r>
            <a:r>
              <a:rPr lang="zh-TW" altLang="en-US" sz="2800" dirty="0">
                <a:solidFill>
                  <a:schemeClr val="bg1"/>
                </a:solidFill>
              </a:rPr>
              <a:t>開發資訊系統安全核準認證計畫，並為資訊安全人員提供專業資格認證、教育及考試服務。</a:t>
            </a:r>
            <a:br>
              <a:rPr lang="en-US" altLang="zh-TW" sz="2800" dirty="0">
                <a:solidFill>
                  <a:schemeClr val="bg1"/>
                </a:solidFill>
              </a:rPr>
            </a:br>
            <a:r>
              <a:rPr lang="en-US" altLang="zh-TW" sz="2800" dirty="0">
                <a:solidFill>
                  <a:schemeClr val="bg1"/>
                </a:solidFill>
              </a:rPr>
              <a:t>(ISC)2 </a:t>
            </a:r>
            <a:r>
              <a:rPr lang="zh-TW" altLang="en-US" sz="2800" dirty="0">
                <a:solidFill>
                  <a:schemeClr val="bg1"/>
                </a:solidFill>
              </a:rPr>
              <a:t>的認證是一張保持中立、客觀的證</a:t>
            </a:r>
            <a:br>
              <a:rPr lang="en-US" altLang="zh-TW" sz="2800" dirty="0">
                <a:solidFill>
                  <a:schemeClr val="bg1"/>
                </a:solidFill>
              </a:rPr>
            </a:br>
            <a:r>
              <a:rPr lang="zh-TW" altLang="en-US" sz="2800" dirty="0">
                <a:solidFill>
                  <a:schemeClr val="bg1"/>
                </a:solidFill>
              </a:rPr>
              <a:t>照，獨立於任何軟體或廠商之外，</a:t>
            </a:r>
            <a:br>
              <a:rPr lang="en-US" altLang="zh-TW" sz="2800" dirty="0">
                <a:solidFill>
                  <a:schemeClr val="bg1"/>
                </a:solidFill>
              </a:rPr>
            </a:br>
            <a:r>
              <a:rPr lang="en-US" altLang="zh-TW" sz="2800" dirty="0">
                <a:solidFill>
                  <a:schemeClr val="bg1"/>
                </a:solidFill>
              </a:rPr>
              <a:t>(ISC)2 </a:t>
            </a:r>
            <a:r>
              <a:rPr lang="zh-TW" altLang="en-US" sz="2800" dirty="0">
                <a:solidFill>
                  <a:schemeClr val="bg1"/>
                </a:solidFill>
              </a:rPr>
              <a:t>頒發的專業人員認證受到</a:t>
            </a:r>
            <a:br>
              <a:rPr lang="en-US" altLang="zh-TW" sz="2800" dirty="0">
                <a:solidFill>
                  <a:schemeClr val="bg1"/>
                </a:solidFill>
              </a:rPr>
            </a:br>
            <a:r>
              <a:rPr lang="zh-TW" altLang="en-US" sz="2800" dirty="0">
                <a:solidFill>
                  <a:schemeClr val="bg1"/>
                </a:solidFill>
              </a:rPr>
              <a:t>全世界的認可。</a:t>
            </a:r>
            <a:endParaRPr lang="en-US" sz="2800" dirty="0">
              <a:solidFill>
                <a:schemeClr val="bg1"/>
              </a:solidFill>
            </a:endParaRPr>
          </a:p>
        </p:txBody>
      </p:sp>
    </p:spTree>
    <p:extLst>
      <p:ext uri="{BB962C8B-B14F-4D97-AF65-F5344CB8AC3E}">
        <p14:creationId xmlns:p14="http://schemas.microsoft.com/office/powerpoint/2010/main" val="5685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A37283-10F4-464D-AEEF-828A4D19CCF2}"/>
              </a:ext>
            </a:extLst>
          </p:cNvPr>
          <p:cNvSpPr>
            <a:spLocks noGrp="1"/>
          </p:cNvSpPr>
          <p:nvPr>
            <p:ph type="title"/>
          </p:nvPr>
        </p:nvSpPr>
        <p:spPr/>
        <p:txBody>
          <a:bodyPr/>
          <a:lstStyle/>
          <a:p>
            <a:r>
              <a:rPr lang="zh-TW" altLang="en-US" dirty="0"/>
              <a:t>   防守方該怎麼辦</a:t>
            </a:r>
            <a:r>
              <a:rPr lang="en-US" altLang="zh-TW" dirty="0"/>
              <a:t>?</a:t>
            </a:r>
            <a:endParaRPr lang="en-US" dirty="0"/>
          </a:p>
        </p:txBody>
      </p:sp>
      <p:sp>
        <p:nvSpPr>
          <p:cNvPr id="7" name="文字版面配置區 6">
            <a:extLst>
              <a:ext uri="{FF2B5EF4-FFF2-40B4-BE49-F238E27FC236}">
                <a16:creationId xmlns:a16="http://schemas.microsoft.com/office/drawing/2014/main" id="{891953FD-39DE-4BE2-81E3-9A80B65E44BA}"/>
              </a:ext>
            </a:extLst>
          </p:cNvPr>
          <p:cNvSpPr>
            <a:spLocks noGrp="1"/>
          </p:cNvSpPr>
          <p:nvPr>
            <p:ph type="body" sz="quarter" idx="12"/>
          </p:nvPr>
        </p:nvSpPr>
        <p:spPr>
          <a:xfrm>
            <a:off x="694230" y="3106228"/>
            <a:ext cx="6667996" cy="729943"/>
          </a:xfrm>
        </p:spPr>
        <p:txBody>
          <a:bodyPr/>
          <a:lstStyle/>
          <a:p>
            <a:r>
              <a:rPr lang="zh-TW" altLang="en-US" dirty="0"/>
              <a:t>加強偵測細度、加速關聯與判斷</a:t>
            </a:r>
            <a:endParaRPr lang="en-US" dirty="0"/>
          </a:p>
        </p:txBody>
      </p:sp>
      <p:pic>
        <p:nvPicPr>
          <p:cNvPr id="4" name="圖片 3">
            <a:extLst>
              <a:ext uri="{FF2B5EF4-FFF2-40B4-BE49-F238E27FC236}">
                <a16:creationId xmlns:a16="http://schemas.microsoft.com/office/drawing/2014/main" id="{EFEEEBBA-0EEB-4BEE-9837-6EAC24418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946" y="4027914"/>
            <a:ext cx="3379388" cy="2922714"/>
          </a:xfrm>
          <a:prstGeom prst="rect">
            <a:avLst/>
          </a:prstGeom>
        </p:spPr>
      </p:pic>
    </p:spTree>
    <p:extLst>
      <p:ext uri="{BB962C8B-B14F-4D97-AF65-F5344CB8AC3E}">
        <p14:creationId xmlns:p14="http://schemas.microsoft.com/office/powerpoint/2010/main" val="356564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CA26BD2-4D06-4715-9114-39CF96DAD9F4}"/>
              </a:ext>
            </a:extLst>
          </p:cNvPr>
          <p:cNvSpPr>
            <a:spLocks noGrp="1"/>
          </p:cNvSpPr>
          <p:nvPr>
            <p:ph type="body" sz="quarter" idx="10"/>
          </p:nvPr>
        </p:nvSpPr>
        <p:spPr>
          <a:xfrm>
            <a:off x="201931" y="1189177"/>
            <a:ext cx="8740142" cy="4046236"/>
          </a:xfrm>
        </p:spPr>
        <p:txBody>
          <a:bodyPr/>
          <a:lstStyle/>
          <a:p>
            <a:r>
              <a:rPr lang="zh-TW" altLang="en-US" dirty="0"/>
              <a:t>再怎麼像的行為，還是有所不同</a:t>
            </a:r>
            <a:r>
              <a:rPr lang="en-US" altLang="zh-TW" dirty="0"/>
              <a:t>!</a:t>
            </a:r>
          </a:p>
          <a:p>
            <a:r>
              <a:rPr lang="zh-TW" altLang="en-US" dirty="0"/>
              <a:t>提升權限的過程一定會露出馬腳</a:t>
            </a:r>
            <a:endParaRPr lang="en-US" altLang="zh-TW" dirty="0"/>
          </a:p>
          <a:p>
            <a:r>
              <a:rPr lang="zh-TW" altLang="en-US" dirty="0"/>
              <a:t>買設備別再買可能用得到的心態</a:t>
            </a:r>
            <a:endParaRPr lang="en-US" altLang="zh-TW" dirty="0"/>
          </a:p>
          <a:p>
            <a:r>
              <a:rPr lang="zh-TW" altLang="en-US" dirty="0"/>
              <a:t>偵測機制必須能有效學習</a:t>
            </a:r>
            <a:endParaRPr lang="en-US" altLang="zh-TW" dirty="0"/>
          </a:p>
          <a:p>
            <a:r>
              <a:rPr lang="zh-TW" altLang="en-US" dirty="0"/>
              <a:t>敏感群組必須列入監控</a:t>
            </a:r>
            <a:endParaRPr lang="en-US" altLang="zh-TW" dirty="0"/>
          </a:p>
          <a:p>
            <a:r>
              <a:rPr lang="zh-TW" altLang="en-US" dirty="0"/>
              <a:t>沒辦法的事，你還是沒辦法</a:t>
            </a:r>
          </a:p>
        </p:txBody>
      </p:sp>
      <p:sp>
        <p:nvSpPr>
          <p:cNvPr id="3" name="標題 2">
            <a:extLst>
              <a:ext uri="{FF2B5EF4-FFF2-40B4-BE49-F238E27FC236}">
                <a16:creationId xmlns:a16="http://schemas.microsoft.com/office/drawing/2014/main" id="{4AD6EA0E-4F72-44BA-8044-E2DD6738EC08}"/>
              </a:ext>
            </a:extLst>
          </p:cNvPr>
          <p:cNvSpPr>
            <a:spLocks noGrp="1"/>
          </p:cNvSpPr>
          <p:nvPr>
            <p:ph type="title"/>
          </p:nvPr>
        </p:nvSpPr>
        <p:spPr/>
        <p:txBody>
          <a:bodyPr/>
          <a:lstStyle/>
          <a:p>
            <a:r>
              <a:rPr lang="zh-TW" altLang="en-US" dirty="0"/>
              <a:t>使用者行為差異</a:t>
            </a:r>
          </a:p>
        </p:txBody>
      </p:sp>
    </p:spTree>
    <p:extLst>
      <p:ext uri="{BB962C8B-B14F-4D97-AF65-F5344CB8AC3E}">
        <p14:creationId xmlns:p14="http://schemas.microsoft.com/office/powerpoint/2010/main" val="24607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CA26BD2-4D06-4715-9114-39CF96DAD9F4}"/>
              </a:ext>
            </a:extLst>
          </p:cNvPr>
          <p:cNvSpPr>
            <a:spLocks noGrp="1"/>
          </p:cNvSpPr>
          <p:nvPr>
            <p:ph type="body" sz="quarter" idx="10"/>
          </p:nvPr>
        </p:nvSpPr>
        <p:spPr>
          <a:xfrm>
            <a:off x="201931" y="1189177"/>
            <a:ext cx="8740142" cy="4589270"/>
          </a:xfrm>
        </p:spPr>
        <p:txBody>
          <a:bodyPr/>
          <a:lstStyle/>
          <a:p>
            <a:r>
              <a:rPr lang="en-US" altLang="zh-TW" dirty="0"/>
              <a:t>AIC</a:t>
            </a:r>
            <a:r>
              <a:rPr lang="zh-TW" altLang="en-US" dirty="0"/>
              <a:t>還是必要的</a:t>
            </a:r>
            <a:endParaRPr lang="en-US" altLang="zh-TW" dirty="0"/>
          </a:p>
          <a:p>
            <a:r>
              <a:rPr lang="zh-TW" altLang="en-US" dirty="0"/>
              <a:t>防毒軟體畢竟是防毒，習慣矯正才是解決之道。</a:t>
            </a:r>
            <a:endParaRPr lang="en-US" altLang="zh-TW" dirty="0"/>
          </a:p>
          <a:p>
            <a:r>
              <a:rPr lang="zh-TW" altLang="en-US" dirty="0"/>
              <a:t>內稽別只用紙上作業、請用做的</a:t>
            </a:r>
            <a:r>
              <a:rPr lang="en-US" altLang="zh-TW" dirty="0"/>
              <a:t>!</a:t>
            </a:r>
          </a:p>
          <a:p>
            <a:r>
              <a:rPr lang="zh-TW" altLang="en-US" dirty="0"/>
              <a:t>管理不能只是嘴上的管理</a:t>
            </a:r>
            <a:endParaRPr lang="en-US" altLang="zh-TW" dirty="0"/>
          </a:p>
          <a:p>
            <a:r>
              <a:rPr lang="zh-TW" altLang="en-US" dirty="0"/>
              <a:t>虛擬安全、實體安全都是一體兩面</a:t>
            </a:r>
            <a:endParaRPr lang="en-US" altLang="zh-TW" dirty="0"/>
          </a:p>
          <a:p>
            <a:endParaRPr lang="zh-TW" altLang="en-US" dirty="0"/>
          </a:p>
        </p:txBody>
      </p:sp>
      <p:sp>
        <p:nvSpPr>
          <p:cNvPr id="3" name="標題 2">
            <a:extLst>
              <a:ext uri="{FF2B5EF4-FFF2-40B4-BE49-F238E27FC236}">
                <a16:creationId xmlns:a16="http://schemas.microsoft.com/office/drawing/2014/main" id="{4AD6EA0E-4F72-44BA-8044-E2DD6738EC08}"/>
              </a:ext>
            </a:extLst>
          </p:cNvPr>
          <p:cNvSpPr>
            <a:spLocks noGrp="1"/>
          </p:cNvSpPr>
          <p:nvPr>
            <p:ph type="title"/>
          </p:nvPr>
        </p:nvSpPr>
        <p:spPr/>
        <p:txBody>
          <a:bodyPr/>
          <a:lstStyle/>
          <a:p>
            <a:r>
              <a:rPr lang="zh-TW" altLang="en-US" dirty="0"/>
              <a:t>落實基本要求</a:t>
            </a:r>
          </a:p>
        </p:txBody>
      </p:sp>
    </p:spTree>
    <p:extLst>
      <p:ext uri="{BB962C8B-B14F-4D97-AF65-F5344CB8AC3E}">
        <p14:creationId xmlns:p14="http://schemas.microsoft.com/office/powerpoint/2010/main" val="3146109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A37283-10F4-464D-AEEF-828A4D19CCF2}"/>
              </a:ext>
            </a:extLst>
          </p:cNvPr>
          <p:cNvSpPr>
            <a:spLocks noGrp="1"/>
          </p:cNvSpPr>
          <p:nvPr>
            <p:ph type="title"/>
          </p:nvPr>
        </p:nvSpPr>
        <p:spPr/>
        <p:txBody>
          <a:bodyPr/>
          <a:lstStyle/>
          <a:p>
            <a:r>
              <a:rPr lang="zh-TW" altLang="en-US" dirty="0"/>
              <a:t>   本日總結</a:t>
            </a:r>
            <a:r>
              <a:rPr lang="en-US" altLang="zh-TW" dirty="0"/>
              <a:t>!!!</a:t>
            </a:r>
            <a:endParaRPr lang="en-US" dirty="0"/>
          </a:p>
        </p:txBody>
      </p:sp>
      <p:sp>
        <p:nvSpPr>
          <p:cNvPr id="7" name="文字版面配置區 6">
            <a:extLst>
              <a:ext uri="{FF2B5EF4-FFF2-40B4-BE49-F238E27FC236}">
                <a16:creationId xmlns:a16="http://schemas.microsoft.com/office/drawing/2014/main" id="{891953FD-39DE-4BE2-81E3-9A80B65E44BA}"/>
              </a:ext>
            </a:extLst>
          </p:cNvPr>
          <p:cNvSpPr>
            <a:spLocks noGrp="1"/>
          </p:cNvSpPr>
          <p:nvPr>
            <p:ph type="body" sz="quarter" idx="12"/>
          </p:nvPr>
        </p:nvSpPr>
        <p:spPr>
          <a:xfrm>
            <a:off x="694230" y="3106228"/>
            <a:ext cx="6667996" cy="729943"/>
          </a:xfrm>
        </p:spPr>
        <p:txBody>
          <a:bodyPr/>
          <a:lstStyle/>
          <a:p>
            <a:r>
              <a:rPr lang="zh-TW" altLang="en-US" dirty="0"/>
              <a:t>偵測本身來自於過去的經驗</a:t>
            </a:r>
            <a:endParaRPr lang="en-US" dirty="0"/>
          </a:p>
        </p:txBody>
      </p:sp>
      <p:pic>
        <p:nvPicPr>
          <p:cNvPr id="3" name="圖片 2">
            <a:extLst>
              <a:ext uri="{FF2B5EF4-FFF2-40B4-BE49-F238E27FC236}">
                <a16:creationId xmlns:a16="http://schemas.microsoft.com/office/drawing/2014/main" id="{84BCC041-6914-4695-A3DC-D0988B855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54" y="3885329"/>
            <a:ext cx="3524250" cy="3048000"/>
          </a:xfrm>
          <a:prstGeom prst="rect">
            <a:avLst/>
          </a:prstGeom>
        </p:spPr>
      </p:pic>
      <p:sp>
        <p:nvSpPr>
          <p:cNvPr id="8" name="文字版面配置區 6">
            <a:extLst>
              <a:ext uri="{FF2B5EF4-FFF2-40B4-BE49-F238E27FC236}">
                <a16:creationId xmlns:a16="http://schemas.microsoft.com/office/drawing/2014/main" id="{D69D941F-7473-4764-9E96-E0B32492601B}"/>
              </a:ext>
            </a:extLst>
          </p:cNvPr>
          <p:cNvSpPr txBox="1">
            <a:spLocks/>
          </p:cNvSpPr>
          <p:nvPr/>
        </p:nvSpPr>
        <p:spPr>
          <a:xfrm>
            <a:off x="904107" y="4089425"/>
            <a:ext cx="6667996" cy="729943"/>
          </a:xfrm>
          <a:prstGeom prst="rect">
            <a:avLst/>
          </a:prstGeom>
          <a:noFill/>
        </p:spPr>
        <p:txBody>
          <a:bodyPr vert="horz" wrap="square" lIns="182880" tIns="146304" rIns="182880" bIns="146304" rtlCol="0">
            <a:spAutoFit/>
          </a:bodyPr>
          <a:lstStyle>
            <a:lvl1pPr marL="0" marR="0" indent="0" algn="l" defTabSz="914344"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a:t>有效預防來自於過去受過傷</a:t>
            </a:r>
            <a:endParaRPr lang="en-US" dirty="0"/>
          </a:p>
        </p:txBody>
      </p:sp>
    </p:spTree>
    <p:extLst>
      <p:ext uri="{BB962C8B-B14F-4D97-AF65-F5344CB8AC3E}">
        <p14:creationId xmlns:p14="http://schemas.microsoft.com/office/powerpoint/2010/main" val="354853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268131" y="1699857"/>
            <a:ext cx="2673054" cy="2673054"/>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334332" y="1699857"/>
            <a:ext cx="2673054" cy="2673054"/>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624092" y="4838709"/>
            <a:ext cx="2093533" cy="627864"/>
          </a:xfrm>
          <a:prstGeom prst="rect">
            <a:avLst/>
          </a:prstGeom>
          <a:noFill/>
        </p:spPr>
        <p:txBody>
          <a:bodyPr wrap="square" lIns="182880" tIns="146304" rIns="182880" bIns="146304" rtlCol="0">
            <a:spAutoFit/>
          </a:bodyPr>
          <a:lstStyle/>
          <a:p>
            <a:pPr algn="ct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328739" y="4838709"/>
            <a:ext cx="2551837" cy="627864"/>
          </a:xfrm>
          <a:prstGeom prst="rect">
            <a:avLst/>
          </a:prstGeom>
          <a:noFill/>
        </p:spPr>
        <p:txBody>
          <a:bodyPr wrap="square" lIns="182880" tIns="146304" rIns="182880" bIns="146304" rtlCol="0">
            <a:spAutoFit/>
          </a:bodyPr>
          <a:lstStyle/>
          <a:p>
            <a:pPr algn="ct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1930" y="1699857"/>
            <a:ext cx="2673054" cy="2673054"/>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234368" y="4838709"/>
            <a:ext cx="2608177" cy="627864"/>
          </a:xfrm>
          <a:prstGeom prst="rect">
            <a:avLst/>
          </a:prstGeom>
          <a:noFill/>
        </p:spPr>
        <p:txBody>
          <a:bodyPr wrap="square" lIns="182880" tIns="146304" rIns="182880" bIns="146304" rtlCol="0">
            <a:spAutoFit/>
          </a:bodyPr>
          <a:lstStyle/>
          <a:p>
            <a:pPr algn="ct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32753147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5028" y="3219604"/>
            <a:ext cx="3336172" cy="798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268" y="851111"/>
            <a:ext cx="1862007" cy="18620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5029" y="4591011"/>
            <a:ext cx="4244838" cy="11623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49" y="4713719"/>
            <a:ext cx="4268874" cy="117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549" y="1237349"/>
            <a:ext cx="2781993" cy="11224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046" y="2949442"/>
            <a:ext cx="3207277" cy="1338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322" y="775358"/>
            <a:ext cx="2679411" cy="200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7086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104" y="2932072"/>
            <a:ext cx="3073792" cy="993861"/>
          </a:xfrm>
          <a:prstGeom prst="rect">
            <a:avLst/>
          </a:prstGeom>
        </p:spPr>
      </p:pic>
    </p:spTree>
    <p:extLst>
      <p:ext uri="{BB962C8B-B14F-4D97-AF65-F5344CB8AC3E}">
        <p14:creationId xmlns:p14="http://schemas.microsoft.com/office/powerpoint/2010/main" val="38716089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EA81E60-863F-403F-9F93-7627394E3171}"/>
              </a:ext>
            </a:extLst>
          </p:cNvPr>
          <p:cNvPicPr>
            <a:picLocks noChangeAspect="1"/>
          </p:cNvPicPr>
          <p:nvPr/>
        </p:nvPicPr>
        <p:blipFill rotWithShape="1">
          <a:blip r:embed="rId2"/>
          <a:srcRect l="13601" t="14318" r="11501" b="22701"/>
          <a:stretch/>
        </p:blipFill>
        <p:spPr>
          <a:xfrm>
            <a:off x="0" y="1130300"/>
            <a:ext cx="9144000" cy="5126026"/>
          </a:xfrm>
          <a:prstGeom prst="rect">
            <a:avLst/>
          </a:prstGeom>
        </p:spPr>
      </p:pic>
      <p:sp>
        <p:nvSpPr>
          <p:cNvPr id="3" name="矩形 2">
            <a:extLst>
              <a:ext uri="{FF2B5EF4-FFF2-40B4-BE49-F238E27FC236}">
                <a16:creationId xmlns:a16="http://schemas.microsoft.com/office/drawing/2014/main" id="{C5F3AD29-BE13-4271-AC8C-6F7835022455}"/>
              </a:ext>
            </a:extLst>
          </p:cNvPr>
          <p:cNvSpPr/>
          <p:nvPr/>
        </p:nvSpPr>
        <p:spPr>
          <a:xfrm>
            <a:off x="137819" y="232342"/>
            <a:ext cx="5602816" cy="707886"/>
          </a:xfrm>
          <a:prstGeom prst="rect">
            <a:avLst/>
          </a:prstGeom>
        </p:spPr>
        <p:txBody>
          <a:bodyPr wrap="none">
            <a:spAutoFit/>
          </a:bodyPr>
          <a:lstStyle/>
          <a:p>
            <a:r>
              <a:rPr lang="en-US" sz="4000" dirty="0">
                <a:solidFill>
                  <a:schemeClr val="bg1"/>
                </a:solidFill>
              </a:rPr>
              <a:t>(ISC)2</a:t>
            </a:r>
            <a:r>
              <a:rPr lang="zh-TW" altLang="en-US" sz="4000" dirty="0">
                <a:solidFill>
                  <a:schemeClr val="bg1"/>
                </a:solidFill>
              </a:rPr>
              <a:t>各地辦事處及分會</a:t>
            </a:r>
            <a:endParaRPr lang="en-US" sz="4000" dirty="0">
              <a:solidFill>
                <a:schemeClr val="bg1"/>
              </a:solidFill>
            </a:endParaRPr>
          </a:p>
        </p:txBody>
      </p:sp>
    </p:spTree>
    <p:extLst>
      <p:ext uri="{BB962C8B-B14F-4D97-AF65-F5344CB8AC3E}">
        <p14:creationId xmlns:p14="http://schemas.microsoft.com/office/powerpoint/2010/main" val="3540414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921666A-55FB-4685-986C-42530A2B8C0A}"/>
              </a:ext>
            </a:extLst>
          </p:cNvPr>
          <p:cNvPicPr>
            <a:picLocks noChangeAspect="1"/>
          </p:cNvPicPr>
          <p:nvPr/>
        </p:nvPicPr>
        <p:blipFill rotWithShape="1">
          <a:blip r:embed="rId2"/>
          <a:srcRect t="8132" b="3736"/>
          <a:stretch/>
        </p:blipFill>
        <p:spPr>
          <a:xfrm>
            <a:off x="0" y="977900"/>
            <a:ext cx="9144000" cy="5346700"/>
          </a:xfrm>
          <a:prstGeom prst="rect">
            <a:avLst/>
          </a:prstGeom>
        </p:spPr>
      </p:pic>
      <p:sp>
        <p:nvSpPr>
          <p:cNvPr id="4" name="矩形 3">
            <a:extLst>
              <a:ext uri="{FF2B5EF4-FFF2-40B4-BE49-F238E27FC236}">
                <a16:creationId xmlns:a16="http://schemas.microsoft.com/office/drawing/2014/main" id="{3663FF70-AF2A-444E-A5F1-28EACFEB8639}"/>
              </a:ext>
            </a:extLst>
          </p:cNvPr>
          <p:cNvSpPr/>
          <p:nvPr/>
        </p:nvSpPr>
        <p:spPr>
          <a:xfrm>
            <a:off x="124485" y="154057"/>
            <a:ext cx="6115777" cy="707886"/>
          </a:xfrm>
          <a:prstGeom prst="rect">
            <a:avLst/>
          </a:prstGeom>
        </p:spPr>
        <p:txBody>
          <a:bodyPr wrap="none">
            <a:spAutoFit/>
          </a:bodyPr>
          <a:lstStyle/>
          <a:p>
            <a:r>
              <a:rPr lang="en-US" sz="4000" dirty="0">
                <a:solidFill>
                  <a:schemeClr val="bg1"/>
                </a:solidFill>
              </a:rPr>
              <a:t>(ISC)2</a:t>
            </a:r>
            <a:r>
              <a:rPr lang="zh-TW" altLang="en-US" sz="4000" dirty="0">
                <a:solidFill>
                  <a:schemeClr val="bg1"/>
                </a:solidFill>
              </a:rPr>
              <a:t>亞太區辦事處及分會</a:t>
            </a:r>
            <a:endParaRPr lang="en-US" sz="4000" dirty="0">
              <a:solidFill>
                <a:schemeClr val="bg1"/>
              </a:solidFill>
            </a:endParaRPr>
          </a:p>
        </p:txBody>
      </p:sp>
    </p:spTree>
    <p:extLst>
      <p:ext uri="{BB962C8B-B14F-4D97-AF65-F5344CB8AC3E}">
        <p14:creationId xmlns:p14="http://schemas.microsoft.com/office/powerpoint/2010/main" val="103024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64B308D-7879-4CF1-B806-4890BE284335}"/>
              </a:ext>
            </a:extLst>
          </p:cNvPr>
          <p:cNvSpPr>
            <a:spLocks noGrp="1"/>
          </p:cNvSpPr>
          <p:nvPr>
            <p:ph type="title"/>
          </p:nvPr>
        </p:nvSpPr>
        <p:spPr/>
        <p:txBody>
          <a:bodyPr/>
          <a:lstStyle/>
          <a:p>
            <a:r>
              <a:rPr lang="zh-TW" altLang="en-US" dirty="0"/>
              <a:t>台灣與其它國家的比較</a:t>
            </a:r>
            <a:endParaRPr lang="en-US" dirty="0"/>
          </a:p>
        </p:txBody>
      </p:sp>
      <p:graphicFrame>
        <p:nvGraphicFramePr>
          <p:cNvPr id="5" name="內容版面配置區 3">
            <a:extLst>
              <a:ext uri="{FF2B5EF4-FFF2-40B4-BE49-F238E27FC236}">
                <a16:creationId xmlns:a16="http://schemas.microsoft.com/office/drawing/2014/main" id="{27528235-69DC-44F2-B230-E72BD870840E}"/>
              </a:ext>
            </a:extLst>
          </p:cNvPr>
          <p:cNvGraphicFramePr>
            <a:graphicFrameLocks/>
          </p:cNvGraphicFramePr>
          <p:nvPr>
            <p:extLst>
              <p:ext uri="{D42A27DB-BD31-4B8C-83A1-F6EECF244321}">
                <p14:modId xmlns:p14="http://schemas.microsoft.com/office/powerpoint/2010/main" val="3093938553"/>
              </p:ext>
            </p:extLst>
          </p:nvPr>
        </p:nvGraphicFramePr>
        <p:xfrm>
          <a:off x="146050" y="1468579"/>
          <a:ext cx="8851899" cy="4145280"/>
        </p:xfrm>
        <a:graphic>
          <a:graphicData uri="http://schemas.openxmlformats.org/drawingml/2006/table">
            <a:tbl>
              <a:tblPr firstRow="1" bandRow="1">
                <a:tableStyleId>{3B4B98B0-60AC-42C2-AFA5-B58CD77FA1E5}</a:tableStyleId>
              </a:tblPr>
              <a:tblGrid>
                <a:gridCol w="1264557">
                  <a:extLst>
                    <a:ext uri="{9D8B030D-6E8A-4147-A177-3AD203B41FA5}">
                      <a16:colId xmlns:a16="http://schemas.microsoft.com/office/drawing/2014/main" val="1816469146"/>
                    </a:ext>
                  </a:extLst>
                </a:gridCol>
                <a:gridCol w="1264557">
                  <a:extLst>
                    <a:ext uri="{9D8B030D-6E8A-4147-A177-3AD203B41FA5}">
                      <a16:colId xmlns:a16="http://schemas.microsoft.com/office/drawing/2014/main" val="386416767"/>
                    </a:ext>
                  </a:extLst>
                </a:gridCol>
                <a:gridCol w="1264557">
                  <a:extLst>
                    <a:ext uri="{9D8B030D-6E8A-4147-A177-3AD203B41FA5}">
                      <a16:colId xmlns:a16="http://schemas.microsoft.com/office/drawing/2014/main" val="349427583"/>
                    </a:ext>
                  </a:extLst>
                </a:gridCol>
                <a:gridCol w="1264557">
                  <a:extLst>
                    <a:ext uri="{9D8B030D-6E8A-4147-A177-3AD203B41FA5}">
                      <a16:colId xmlns:a16="http://schemas.microsoft.com/office/drawing/2014/main" val="953400509"/>
                    </a:ext>
                  </a:extLst>
                </a:gridCol>
                <a:gridCol w="1264557">
                  <a:extLst>
                    <a:ext uri="{9D8B030D-6E8A-4147-A177-3AD203B41FA5}">
                      <a16:colId xmlns:a16="http://schemas.microsoft.com/office/drawing/2014/main" val="178323960"/>
                    </a:ext>
                  </a:extLst>
                </a:gridCol>
                <a:gridCol w="1264557">
                  <a:extLst>
                    <a:ext uri="{9D8B030D-6E8A-4147-A177-3AD203B41FA5}">
                      <a16:colId xmlns:a16="http://schemas.microsoft.com/office/drawing/2014/main" val="3935563682"/>
                    </a:ext>
                  </a:extLst>
                </a:gridCol>
                <a:gridCol w="1264557">
                  <a:extLst>
                    <a:ext uri="{9D8B030D-6E8A-4147-A177-3AD203B41FA5}">
                      <a16:colId xmlns:a16="http://schemas.microsoft.com/office/drawing/2014/main" val="3923530118"/>
                    </a:ext>
                  </a:extLst>
                </a:gridCol>
              </a:tblGrid>
              <a:tr h="370840">
                <a:tc>
                  <a:txBody>
                    <a:bodyPr/>
                    <a:lstStyle/>
                    <a:p>
                      <a:pPr algn="ct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台灣</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日本</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韓國</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中國</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新加坡</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香港</a:t>
                      </a:r>
                    </a:p>
                  </a:txBody>
                  <a:tcPr/>
                </a:tc>
                <a:extLst>
                  <a:ext uri="{0D108BD9-81ED-4DB2-BD59-A6C34878D82A}">
                    <a16:rowId xmlns:a16="http://schemas.microsoft.com/office/drawing/2014/main" val="3763530609"/>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CISSP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269</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1864</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2766</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1587</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1661</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1547</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28948813"/>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ISSMP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4</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3</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21</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94563987"/>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ISSAP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5</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3</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3</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14</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25</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260979945"/>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ISSEP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55531792"/>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CCSP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5</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4</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45</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37</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97364862"/>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CSSLP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4</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21</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80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40</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153531938"/>
                  </a:ext>
                </a:extLst>
              </a:tr>
              <a:tr h="370840">
                <a:tc>
                  <a:txBody>
                    <a:bodyPr/>
                    <a:lstStyle/>
                    <a:p>
                      <a:pPr algn="ctr"/>
                      <a:r>
                        <a:rPr lang="en-US" altLang="zh-TW" sz="2800" dirty="0">
                          <a:latin typeface="微軟正黑體" panose="020B0604030504040204" pitchFamily="34" charset="-120"/>
                          <a:ea typeface="微軟正黑體" panose="020B0604030504040204" pitchFamily="34" charset="-120"/>
                        </a:rPr>
                        <a:t>SSCP</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27</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137</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0</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27</a:t>
                      </a:r>
                      <a:endParaRPr lang="zh-TW" altLang="en-US" sz="28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6</a:t>
                      </a:r>
                      <a:endParaRPr lang="zh-TW" altLang="en-US"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579384025"/>
                  </a:ext>
                </a:extLst>
              </a:tr>
            </a:tbl>
          </a:graphicData>
        </a:graphic>
      </p:graphicFrame>
    </p:spTree>
    <p:extLst>
      <p:ext uri="{BB962C8B-B14F-4D97-AF65-F5344CB8AC3E}">
        <p14:creationId xmlns:p14="http://schemas.microsoft.com/office/powerpoint/2010/main" val="3094323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895DDB1-E234-4F76-A2D6-D09F7DC20E8D}"/>
              </a:ext>
            </a:extLst>
          </p:cNvPr>
          <p:cNvSpPr>
            <a:spLocks noGrp="1"/>
          </p:cNvSpPr>
          <p:nvPr>
            <p:ph type="body" sz="quarter" idx="10"/>
          </p:nvPr>
        </p:nvSpPr>
        <p:spPr>
          <a:xfrm>
            <a:off x="201931" y="1189177"/>
            <a:ext cx="8740142" cy="5009769"/>
          </a:xfrm>
        </p:spPr>
        <p:txBody>
          <a:bodyPr/>
          <a:lstStyle/>
          <a:p>
            <a:r>
              <a:rPr lang="zh-TW" altLang="en-US" dirty="0"/>
              <a:t>台灣應該成立</a:t>
            </a:r>
            <a:r>
              <a:rPr lang="en-US" altLang="zh-TW" dirty="0"/>
              <a:t>(ISC)2</a:t>
            </a:r>
            <a:r>
              <a:rPr lang="zh-TW" altLang="en-US" dirty="0"/>
              <a:t>分會</a:t>
            </a:r>
            <a:endParaRPr lang="en-US" altLang="zh-TW" dirty="0"/>
          </a:p>
          <a:p>
            <a:r>
              <a:rPr lang="zh-TW" altLang="en-US" dirty="0"/>
              <a:t>我們需要完成下列工作：</a:t>
            </a:r>
            <a:endParaRPr lang="en-US" altLang="zh-TW" dirty="0"/>
          </a:p>
          <a:p>
            <a:pPr lvl="1"/>
            <a:r>
              <a:rPr lang="zh-TW" altLang="en-US" sz="3200" dirty="0"/>
              <a:t>找到台灣已經通過</a:t>
            </a:r>
            <a:r>
              <a:rPr lang="en-US" altLang="zh-TW" sz="3200" dirty="0"/>
              <a:t>CISSP</a:t>
            </a:r>
            <a:r>
              <a:rPr lang="zh-TW" altLang="en-US" sz="3200" dirty="0"/>
              <a:t>認證的前輩</a:t>
            </a:r>
            <a:br>
              <a:rPr lang="en-US" altLang="zh-TW" sz="3200" dirty="0"/>
            </a:br>
            <a:r>
              <a:rPr lang="zh-TW" altLang="en-US" sz="3200" dirty="0"/>
              <a:t>當然是為了分會必要的理事成員及辦理各項的推廣活動</a:t>
            </a:r>
            <a:endParaRPr lang="en-US" altLang="zh-TW" sz="3200" dirty="0"/>
          </a:p>
          <a:p>
            <a:pPr lvl="1"/>
            <a:r>
              <a:rPr lang="zh-TW" altLang="en-US" sz="3200" dirty="0"/>
              <a:t>如果你有朋友是</a:t>
            </a:r>
            <a:r>
              <a:rPr lang="en-US" altLang="zh-TW" sz="3200" dirty="0"/>
              <a:t>CISSP(</a:t>
            </a:r>
            <a:r>
              <a:rPr lang="zh-TW" altLang="en-US" sz="3200" dirty="0"/>
              <a:t>必須是有效認證</a:t>
            </a:r>
            <a:r>
              <a:rPr lang="en-US" altLang="zh-TW" sz="3200" dirty="0"/>
              <a:t>)</a:t>
            </a:r>
            <a:r>
              <a:rPr lang="zh-TW" altLang="en-US" sz="3200" dirty="0"/>
              <a:t>，請他務必站出來</a:t>
            </a:r>
            <a:r>
              <a:rPr lang="en-US" altLang="zh-TW" sz="3200" dirty="0"/>
              <a:t>!!</a:t>
            </a:r>
          </a:p>
          <a:p>
            <a:pPr lvl="1"/>
            <a:r>
              <a:rPr lang="zh-TW" altLang="en-US" sz="3200" dirty="0"/>
              <a:t>我們需要有這</a:t>
            </a:r>
            <a:r>
              <a:rPr lang="en-US" altLang="zh-TW" sz="3200" dirty="0"/>
              <a:t>269</a:t>
            </a:r>
            <a:r>
              <a:rPr lang="zh-TW" altLang="en-US" sz="3200" dirty="0"/>
              <a:t>位</a:t>
            </a:r>
            <a:r>
              <a:rPr lang="en-US" altLang="zh-TW" sz="3200" dirty="0"/>
              <a:t>CISSP</a:t>
            </a:r>
            <a:r>
              <a:rPr lang="zh-TW" altLang="en-US" sz="3200" dirty="0"/>
              <a:t>的英文姓名及</a:t>
            </a:r>
            <a:r>
              <a:rPr lang="en-US" altLang="zh-TW" sz="3200" dirty="0"/>
              <a:t>ID</a:t>
            </a:r>
            <a:r>
              <a:rPr lang="zh-TW" altLang="en-US" sz="3200" dirty="0"/>
              <a:t>。</a:t>
            </a:r>
          </a:p>
          <a:p>
            <a:endParaRPr lang="en-US" dirty="0"/>
          </a:p>
        </p:txBody>
      </p:sp>
      <p:sp>
        <p:nvSpPr>
          <p:cNvPr id="3" name="標題 2">
            <a:extLst>
              <a:ext uri="{FF2B5EF4-FFF2-40B4-BE49-F238E27FC236}">
                <a16:creationId xmlns:a16="http://schemas.microsoft.com/office/drawing/2014/main" id="{C2D2DD9F-C30C-4EDB-A465-5FFE8CE7BEDE}"/>
              </a:ext>
            </a:extLst>
          </p:cNvPr>
          <p:cNvSpPr>
            <a:spLocks noGrp="1"/>
          </p:cNvSpPr>
          <p:nvPr>
            <p:ph type="title"/>
          </p:nvPr>
        </p:nvSpPr>
        <p:spPr/>
        <p:txBody>
          <a:bodyPr/>
          <a:lstStyle/>
          <a:p>
            <a:r>
              <a:rPr lang="en-US" dirty="0"/>
              <a:t>I need your help!!!</a:t>
            </a:r>
          </a:p>
        </p:txBody>
      </p:sp>
      <p:pic>
        <p:nvPicPr>
          <p:cNvPr id="4" name="圖片 3">
            <a:extLst>
              <a:ext uri="{FF2B5EF4-FFF2-40B4-BE49-F238E27FC236}">
                <a16:creationId xmlns:a16="http://schemas.microsoft.com/office/drawing/2014/main" id="{D6F418BD-9B4E-4009-840F-097AA0231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228" y="228760"/>
            <a:ext cx="2151846" cy="2148266"/>
          </a:xfrm>
          <a:prstGeom prst="rect">
            <a:avLst/>
          </a:prstGeom>
        </p:spPr>
      </p:pic>
    </p:spTree>
    <p:extLst>
      <p:ext uri="{BB962C8B-B14F-4D97-AF65-F5344CB8AC3E}">
        <p14:creationId xmlns:p14="http://schemas.microsoft.com/office/powerpoint/2010/main" val="1411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B1CE74F-07B2-4023-99E7-EC6BE1B214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65"/>
            <a:ext cx="9144000" cy="6851069"/>
          </a:xfrm>
          <a:prstGeom prst="rect">
            <a:avLst/>
          </a:prstGeom>
        </p:spPr>
      </p:pic>
      <p:sp>
        <p:nvSpPr>
          <p:cNvPr id="6" name="矩形 5">
            <a:extLst>
              <a:ext uri="{FF2B5EF4-FFF2-40B4-BE49-F238E27FC236}">
                <a16:creationId xmlns:a16="http://schemas.microsoft.com/office/drawing/2014/main" id="{75EFE7EC-6823-458F-8C35-8DB44F5CB58D}"/>
              </a:ext>
            </a:extLst>
          </p:cNvPr>
          <p:cNvSpPr/>
          <p:nvPr/>
        </p:nvSpPr>
        <p:spPr bwMode="auto">
          <a:xfrm>
            <a:off x="2603500" y="1943100"/>
            <a:ext cx="3924300" cy="5842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文字方塊 6">
            <a:extLst>
              <a:ext uri="{FF2B5EF4-FFF2-40B4-BE49-F238E27FC236}">
                <a16:creationId xmlns:a16="http://schemas.microsoft.com/office/drawing/2014/main" id="{FA0A1703-2660-42A0-B843-3EA2EA40191A}"/>
              </a:ext>
            </a:extLst>
          </p:cNvPr>
          <p:cNvSpPr txBox="1"/>
          <p:nvPr/>
        </p:nvSpPr>
        <p:spPr>
          <a:xfrm>
            <a:off x="6834862" y="1921268"/>
            <a:ext cx="2421176" cy="738664"/>
          </a:xfrm>
          <a:prstGeom prst="rect">
            <a:avLst/>
          </a:prstGeom>
          <a:noFill/>
        </p:spPr>
        <p:txBody>
          <a:bodyPr wrap="none" lIns="182880" tIns="146304" rIns="182880" bIns="146304" rtlCol="0">
            <a:spAutoFit/>
          </a:bodyPr>
          <a:lstStyle/>
          <a:p>
            <a:pPr>
              <a:lnSpc>
                <a:spcPct val="90000"/>
              </a:lnSpc>
              <a:spcAft>
                <a:spcPts val="600"/>
              </a:spcAft>
            </a:pPr>
            <a:r>
              <a:rPr lang="zh-TW" altLang="en-US" sz="3200" b="1" dirty="0">
                <a:solidFill>
                  <a:srgbClr val="FF0000"/>
                </a:solidFill>
              </a:rPr>
              <a:t>姓名在這裡</a:t>
            </a:r>
            <a:endParaRPr lang="en-US" sz="3200" b="1" dirty="0" err="1">
              <a:solidFill>
                <a:srgbClr val="FF0000"/>
              </a:solidFill>
            </a:endParaRPr>
          </a:p>
        </p:txBody>
      </p:sp>
      <p:sp>
        <p:nvSpPr>
          <p:cNvPr id="8" name="箭號: 向左 7">
            <a:extLst>
              <a:ext uri="{FF2B5EF4-FFF2-40B4-BE49-F238E27FC236}">
                <a16:creationId xmlns:a16="http://schemas.microsoft.com/office/drawing/2014/main" id="{433CD199-DA42-4570-A948-AB76F016E029}"/>
              </a:ext>
            </a:extLst>
          </p:cNvPr>
          <p:cNvSpPr/>
          <p:nvPr/>
        </p:nvSpPr>
        <p:spPr bwMode="auto">
          <a:xfrm>
            <a:off x="6553200" y="2087400"/>
            <a:ext cx="393700" cy="406400"/>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a:extLst>
              <a:ext uri="{FF2B5EF4-FFF2-40B4-BE49-F238E27FC236}">
                <a16:creationId xmlns:a16="http://schemas.microsoft.com/office/drawing/2014/main" id="{A3D6D43B-B3C6-4919-96DB-E7D5D5754793}"/>
              </a:ext>
            </a:extLst>
          </p:cNvPr>
          <p:cNvSpPr txBox="1"/>
          <p:nvPr/>
        </p:nvSpPr>
        <p:spPr>
          <a:xfrm>
            <a:off x="6597650" y="3732303"/>
            <a:ext cx="2033249" cy="738664"/>
          </a:xfrm>
          <a:prstGeom prst="rect">
            <a:avLst/>
          </a:prstGeom>
          <a:noFill/>
        </p:spPr>
        <p:txBody>
          <a:bodyPr wrap="none" lIns="182880" tIns="146304" rIns="182880" bIns="146304" rtlCol="0">
            <a:spAutoFit/>
          </a:bodyPr>
          <a:lstStyle/>
          <a:p>
            <a:pPr>
              <a:lnSpc>
                <a:spcPct val="90000"/>
              </a:lnSpc>
              <a:spcAft>
                <a:spcPts val="600"/>
              </a:spcAft>
            </a:pPr>
            <a:r>
              <a:rPr lang="en-US" altLang="zh-TW" sz="3200" b="1" dirty="0">
                <a:solidFill>
                  <a:srgbClr val="FF0000"/>
                </a:solidFill>
              </a:rPr>
              <a:t>ID</a:t>
            </a:r>
            <a:r>
              <a:rPr lang="zh-TW" altLang="en-US" sz="3200" b="1" dirty="0">
                <a:solidFill>
                  <a:srgbClr val="FF0000"/>
                </a:solidFill>
              </a:rPr>
              <a:t>在這裡</a:t>
            </a:r>
            <a:endParaRPr lang="en-US" sz="3200" b="1" dirty="0" err="1">
              <a:solidFill>
                <a:srgbClr val="FF0000"/>
              </a:solidFill>
            </a:endParaRPr>
          </a:p>
        </p:txBody>
      </p:sp>
      <p:sp>
        <p:nvSpPr>
          <p:cNvPr id="10" name="箭號: 向左 9">
            <a:extLst>
              <a:ext uri="{FF2B5EF4-FFF2-40B4-BE49-F238E27FC236}">
                <a16:creationId xmlns:a16="http://schemas.microsoft.com/office/drawing/2014/main" id="{381E1107-9B0E-4888-A431-8FDF56A89536}"/>
              </a:ext>
            </a:extLst>
          </p:cNvPr>
          <p:cNvSpPr/>
          <p:nvPr/>
        </p:nvSpPr>
        <p:spPr bwMode="auto">
          <a:xfrm rot="16200000">
            <a:off x="7417424" y="4267767"/>
            <a:ext cx="393700" cy="406400"/>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extLst>
              <a:ext uri="{FF2B5EF4-FFF2-40B4-BE49-F238E27FC236}">
                <a16:creationId xmlns:a16="http://schemas.microsoft.com/office/drawing/2014/main" id="{A825505B-B202-46FC-902A-33A05544AAA7}"/>
              </a:ext>
            </a:extLst>
          </p:cNvPr>
          <p:cNvSpPr/>
          <p:nvPr/>
        </p:nvSpPr>
        <p:spPr bwMode="auto">
          <a:xfrm>
            <a:off x="7073900" y="4667817"/>
            <a:ext cx="1092200" cy="4375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979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5C98E219-E1E3-4B8E-B8A8-25A6620175D3}"/>
              </a:ext>
            </a:extLst>
          </p:cNvPr>
          <p:cNvSpPr/>
          <p:nvPr/>
        </p:nvSpPr>
        <p:spPr bwMode="auto">
          <a:xfrm>
            <a:off x="4896571" y="3620348"/>
            <a:ext cx="2190750" cy="2190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標題 4">
            <a:extLst>
              <a:ext uri="{FF2B5EF4-FFF2-40B4-BE49-F238E27FC236}">
                <a16:creationId xmlns:a16="http://schemas.microsoft.com/office/drawing/2014/main" id="{BC3523E5-9DF7-4962-B0F4-E69C04DDA76F}"/>
              </a:ext>
            </a:extLst>
          </p:cNvPr>
          <p:cNvSpPr>
            <a:spLocks noGrp="1"/>
          </p:cNvSpPr>
          <p:nvPr>
            <p:ph type="title"/>
          </p:nvPr>
        </p:nvSpPr>
        <p:spPr/>
        <p:txBody>
          <a:bodyPr/>
          <a:lstStyle/>
          <a:p>
            <a:r>
              <a:rPr lang="zh-TW" altLang="en-US" dirty="0"/>
              <a:t>如何幫助我</a:t>
            </a:r>
            <a:r>
              <a:rPr lang="en-US" altLang="zh-TW" dirty="0"/>
              <a:t>?!</a:t>
            </a:r>
            <a:endParaRPr lang="en-US" dirty="0"/>
          </a:p>
        </p:txBody>
      </p:sp>
      <p:sp>
        <p:nvSpPr>
          <p:cNvPr id="6" name="文字版面配置區 5">
            <a:extLst>
              <a:ext uri="{FF2B5EF4-FFF2-40B4-BE49-F238E27FC236}">
                <a16:creationId xmlns:a16="http://schemas.microsoft.com/office/drawing/2014/main" id="{90FBADD9-737F-47A6-A1D5-FBA0448AAFA4}"/>
              </a:ext>
            </a:extLst>
          </p:cNvPr>
          <p:cNvSpPr>
            <a:spLocks noGrp="1"/>
          </p:cNvSpPr>
          <p:nvPr>
            <p:ph type="body" sz="quarter" idx="10"/>
          </p:nvPr>
        </p:nvSpPr>
        <p:spPr>
          <a:xfrm>
            <a:off x="201931" y="1189177"/>
            <a:ext cx="8740142" cy="2055114"/>
          </a:xfrm>
        </p:spPr>
        <p:txBody>
          <a:bodyPr/>
          <a:lstStyle/>
          <a:p>
            <a:r>
              <a:rPr lang="zh-TW" altLang="en-US" dirty="0"/>
              <a:t>請加我的</a:t>
            </a:r>
            <a:r>
              <a:rPr lang="en-US" altLang="zh-TW" dirty="0"/>
              <a:t>LINE: </a:t>
            </a:r>
            <a:r>
              <a:rPr lang="en-US" altLang="zh-TW" dirty="0" err="1"/>
              <a:t>itop</a:t>
            </a:r>
            <a:r>
              <a:rPr lang="en-US" altLang="zh-TW" dirty="0"/>
              <a:t>-jason</a:t>
            </a:r>
          </a:p>
          <a:p>
            <a:r>
              <a:rPr lang="zh-TW" altLang="en-US" dirty="0"/>
              <a:t>請加我的</a:t>
            </a:r>
            <a:r>
              <a:rPr lang="en-US" altLang="zh-TW" dirty="0"/>
              <a:t>FB: Jason622</a:t>
            </a:r>
          </a:p>
          <a:p>
            <a:r>
              <a:rPr lang="zh-TW" altLang="en-US" dirty="0"/>
              <a:t>請傳</a:t>
            </a:r>
            <a:r>
              <a:rPr lang="en-US" altLang="zh-TW" dirty="0"/>
              <a:t>mail</a:t>
            </a:r>
            <a:r>
              <a:rPr lang="zh-TW" altLang="en-US" dirty="0"/>
              <a:t>給我</a:t>
            </a:r>
            <a:r>
              <a:rPr lang="en-US" altLang="zh-TW" dirty="0"/>
              <a:t>: jason@itop.com.tw</a:t>
            </a:r>
            <a:endParaRPr lang="en-US" dirty="0"/>
          </a:p>
        </p:txBody>
      </p:sp>
      <p:pic>
        <p:nvPicPr>
          <p:cNvPr id="8" name="圖片 7">
            <a:extLst>
              <a:ext uri="{FF2B5EF4-FFF2-40B4-BE49-F238E27FC236}">
                <a16:creationId xmlns:a16="http://schemas.microsoft.com/office/drawing/2014/main" id="{B6C02E6B-E70C-4D29-AD3D-A53B3685D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00" y="3613710"/>
            <a:ext cx="2190750" cy="2190750"/>
          </a:xfrm>
          <a:prstGeom prst="rect">
            <a:avLst/>
          </a:prstGeom>
        </p:spPr>
      </p:pic>
      <p:sp>
        <p:nvSpPr>
          <p:cNvPr id="12" name="矩形 11">
            <a:extLst>
              <a:ext uri="{FF2B5EF4-FFF2-40B4-BE49-F238E27FC236}">
                <a16:creationId xmlns:a16="http://schemas.microsoft.com/office/drawing/2014/main" id="{A3CEADD3-2AF3-4C4D-860F-B72A85A8592F}"/>
              </a:ext>
            </a:extLst>
          </p:cNvPr>
          <p:cNvSpPr/>
          <p:nvPr/>
        </p:nvSpPr>
        <p:spPr bwMode="auto">
          <a:xfrm>
            <a:off x="2572655" y="3620346"/>
            <a:ext cx="2190750" cy="2190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圖片 8">
            <a:extLst>
              <a:ext uri="{FF2B5EF4-FFF2-40B4-BE49-F238E27FC236}">
                <a16:creationId xmlns:a16="http://schemas.microsoft.com/office/drawing/2014/main" id="{C186AFCE-B6B2-4FAF-9956-9832E76678B0}"/>
              </a:ext>
            </a:extLst>
          </p:cNvPr>
          <p:cNvPicPr>
            <a:picLocks noChangeAspect="1"/>
          </p:cNvPicPr>
          <p:nvPr/>
        </p:nvPicPr>
        <p:blipFill rotWithShape="1">
          <a:blip r:embed="rId3"/>
          <a:srcRect t="1943" r="1786" b="-1"/>
          <a:stretch/>
        </p:blipFill>
        <p:spPr>
          <a:xfrm>
            <a:off x="2705821" y="3755984"/>
            <a:ext cx="1948406" cy="1919476"/>
          </a:xfrm>
          <a:prstGeom prst="rect">
            <a:avLst/>
          </a:prstGeom>
        </p:spPr>
      </p:pic>
      <p:pic>
        <p:nvPicPr>
          <p:cNvPr id="13" name="圖片 12">
            <a:extLst>
              <a:ext uri="{FF2B5EF4-FFF2-40B4-BE49-F238E27FC236}">
                <a16:creationId xmlns:a16="http://schemas.microsoft.com/office/drawing/2014/main" id="{3CE061FF-BED4-4F42-B197-78A536AFC3DD}"/>
              </a:ext>
            </a:extLst>
          </p:cNvPr>
          <p:cNvPicPr>
            <a:picLocks noChangeAspect="1"/>
          </p:cNvPicPr>
          <p:nvPr/>
        </p:nvPicPr>
        <p:blipFill>
          <a:blip r:embed="rId4"/>
          <a:stretch>
            <a:fillRect/>
          </a:stretch>
        </p:blipFill>
        <p:spPr>
          <a:xfrm>
            <a:off x="5036574" y="3755984"/>
            <a:ext cx="1910745" cy="1926113"/>
          </a:xfrm>
          <a:prstGeom prst="rect">
            <a:avLst/>
          </a:prstGeom>
        </p:spPr>
      </p:pic>
      <p:pic>
        <p:nvPicPr>
          <p:cNvPr id="15" name="圖片 14">
            <a:extLst>
              <a:ext uri="{FF2B5EF4-FFF2-40B4-BE49-F238E27FC236}">
                <a16:creationId xmlns:a16="http://schemas.microsoft.com/office/drawing/2014/main" id="{6A4B7CC8-A27D-45A7-A47B-D939D79E1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905" y="4280056"/>
            <a:ext cx="2410195" cy="2084493"/>
          </a:xfrm>
          <a:prstGeom prst="rect">
            <a:avLst/>
          </a:prstGeom>
        </p:spPr>
      </p:pic>
    </p:spTree>
    <p:extLst>
      <p:ext uri="{BB962C8B-B14F-4D97-AF65-F5344CB8AC3E}">
        <p14:creationId xmlns:p14="http://schemas.microsoft.com/office/powerpoint/2010/main" val="4490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build="p"/>
      <p:bldP spid="12" grpId="0" animBg="1"/>
    </p:bld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purl.org/dc/elements/1.1/"/>
    <ds:schemaRef ds:uri="ed971524-76e7-40a8-a01a-f99956bd178c"/>
    <ds:schemaRef ds:uri="http://www.w3.org/XML/1998/namespace"/>
    <ds:schemaRef ds:uri="http://purl.org/dc/terms/"/>
    <ds:schemaRef ds:uri="http://schemas.microsoft.com/office/2006/documentManagement/types"/>
    <ds:schemaRef ds:uri="http://schemas.microsoft.com/office/2006/metadata/properties"/>
    <ds:schemaRef ds:uri="b0e4521d-181b-4aee-b4a8-952b2bc14729"/>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3567</TotalTime>
  <Words>863</Words>
  <Application>Microsoft Office PowerPoint</Application>
  <PresentationFormat>如螢幕大小 (4:3)</PresentationFormat>
  <Paragraphs>182</Paragraphs>
  <Slides>36</Slides>
  <Notes>2</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36</vt:i4>
      </vt:variant>
    </vt:vector>
  </HeadingPairs>
  <TitlesOfParts>
    <vt:vector size="46" baseType="lpstr">
      <vt:lpstr>Microsoft JhengHei UI</vt:lpstr>
      <vt:lpstr>細明體</vt:lpstr>
      <vt:lpstr>微軟正黑體</vt:lpstr>
      <vt:lpstr>新細明體</vt:lpstr>
      <vt:lpstr>Arial</vt:lpstr>
      <vt:lpstr>Arial Rounded MT Bold</vt:lpstr>
      <vt:lpstr>Calibri</vt:lpstr>
      <vt:lpstr>Segoe UI</vt:lpstr>
      <vt:lpstr>Wingdings</vt:lpstr>
      <vt:lpstr>Connect_2016_Template_Light</vt:lpstr>
      <vt:lpstr>資安不要嘴!用做的!</vt:lpstr>
      <vt:lpstr>About me</vt:lpstr>
      <vt:lpstr>PowerPoint 簡報</vt:lpstr>
      <vt:lpstr>PowerPoint 簡報</vt:lpstr>
      <vt:lpstr>PowerPoint 簡報</vt:lpstr>
      <vt:lpstr>台灣與其它國家的比較</vt:lpstr>
      <vt:lpstr>I need your help!!!</vt:lpstr>
      <vt:lpstr>PowerPoint 簡報</vt:lpstr>
      <vt:lpstr>如何幫助我?!</vt:lpstr>
      <vt:lpstr>PowerPoint 簡報</vt:lpstr>
      <vt:lpstr>PowerPoint 簡報</vt:lpstr>
      <vt:lpstr>PowerPoint 簡報</vt:lpstr>
      <vt:lpstr>PowerPoint 簡報</vt:lpstr>
      <vt:lpstr>觀點與角度</vt:lpstr>
      <vt:lpstr>觀點與角度</vt:lpstr>
      <vt:lpstr>觀點與角度</vt:lpstr>
      <vt:lpstr>PowerPoint 簡報</vt:lpstr>
      <vt:lpstr>      攻防之間</vt:lpstr>
      <vt:lpstr>PowerPoint 簡報</vt:lpstr>
      <vt:lpstr>PowerPoint 簡報</vt:lpstr>
      <vt:lpstr>守方應該要…</vt:lpstr>
      <vt:lpstr>攻方只需要…</vt:lpstr>
      <vt:lpstr>   攻擊手法更細緻</vt:lpstr>
      <vt:lpstr>看看那裡不同?</vt:lpstr>
      <vt:lpstr>大量使用公開資源</vt:lpstr>
      <vt:lpstr>貼文內容</vt:lpstr>
      <vt:lpstr>貼文內容</vt:lpstr>
      <vt:lpstr>不互摸、不內鬥</vt:lpstr>
      <vt:lpstr>惡意程式本身找到太到惡意</vt:lpstr>
      <vt:lpstr>   防守方該怎麼辦?</vt:lpstr>
      <vt:lpstr>使用者行為差異</vt:lpstr>
      <vt:lpstr>落實基本要求</vt:lpstr>
      <vt:lpstr>   本日總結!!!</vt:lpstr>
      <vt:lpstr>Study4.TW</vt:lpstr>
      <vt:lpstr>特別感謝</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登豐數位科技黃建笙</cp:lastModifiedBy>
  <cp:revision>51</cp:revision>
  <dcterms:modified xsi:type="dcterms:W3CDTF">2018-01-08T01:23:04Z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